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Lst>
  <p:notesMasterIdLst>
    <p:notesMasterId r:id="rId53"/>
  </p:notesMasterIdLst>
  <p:handoutMasterIdLst>
    <p:handoutMasterId r:id="rId54"/>
  </p:handoutMasterIdLst>
  <p:sldIdLst>
    <p:sldId id="292" r:id="rId4"/>
    <p:sldId id="294" r:id="rId5"/>
    <p:sldId id="315" r:id="rId6"/>
    <p:sldId id="283" r:id="rId7"/>
    <p:sldId id="287" r:id="rId8"/>
    <p:sldId id="291" r:id="rId9"/>
    <p:sldId id="288" r:id="rId10"/>
    <p:sldId id="320" r:id="rId11"/>
    <p:sldId id="290" r:id="rId12"/>
    <p:sldId id="257" r:id="rId13"/>
    <p:sldId id="358" r:id="rId14"/>
    <p:sldId id="307" r:id="rId15"/>
    <p:sldId id="277" r:id="rId16"/>
    <p:sldId id="317" r:id="rId17"/>
    <p:sldId id="312" r:id="rId18"/>
    <p:sldId id="334" r:id="rId19"/>
    <p:sldId id="293" r:id="rId20"/>
    <p:sldId id="299" r:id="rId21"/>
    <p:sldId id="305" r:id="rId22"/>
    <p:sldId id="306" r:id="rId23"/>
    <p:sldId id="310" r:id="rId24"/>
    <p:sldId id="271" r:id="rId25"/>
    <p:sldId id="285" r:id="rId26"/>
    <p:sldId id="284" r:id="rId27"/>
    <p:sldId id="278" r:id="rId28"/>
    <p:sldId id="281" r:id="rId29"/>
    <p:sldId id="297"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8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4B9622-9563-4A47-AA54-AE5B69E90AC5}" v="4" dt="2024-02-27T16:36:17.3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032" autoAdjust="0"/>
    <p:restoredTop sz="84369" autoAdjust="0"/>
  </p:normalViewPr>
  <p:slideViewPr>
    <p:cSldViewPr>
      <p:cViewPr varScale="1">
        <p:scale>
          <a:sx n="75" d="100"/>
          <a:sy n="75" d="100"/>
        </p:scale>
        <p:origin x="72" y="738"/>
      </p:cViewPr>
      <p:guideLst>
        <p:guide orient="horz" pos="2160"/>
        <p:guide pos="2880"/>
      </p:guideLst>
    </p:cSldViewPr>
  </p:slideViewPr>
  <p:outlineViewPr>
    <p:cViewPr>
      <p:scale>
        <a:sx n="33" d="100"/>
        <a:sy n="33" d="100"/>
      </p:scale>
      <p:origin x="0" y="31716"/>
    </p:cViewPr>
  </p:outlineViewPr>
  <p:notesTextViewPr>
    <p:cViewPr>
      <p:scale>
        <a:sx n="1" d="1"/>
        <a:sy n="1" d="1"/>
      </p:scale>
      <p:origin x="0" y="0"/>
    </p:cViewPr>
  </p:notesTextViewPr>
  <p:sorterViewPr>
    <p:cViewPr>
      <p:scale>
        <a:sx n="100" d="100"/>
        <a:sy n="100" d="100"/>
      </p:scale>
      <p:origin x="0" y="-24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6/11/relationships/changesInfo" Target="changesInfos/changesInfo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Baxendell" userId="4bc58c94-e39f-4a22-b3e0-4aeb25e8f175" providerId="ADAL" clId="{AC4B9622-9563-4A47-AA54-AE5B69E90AC5}"/>
    <pc:docChg chg="undo custSel delSld modSld">
      <pc:chgData name="Kerri Baxendell" userId="4bc58c94-e39f-4a22-b3e0-4aeb25e8f175" providerId="ADAL" clId="{AC4B9622-9563-4A47-AA54-AE5B69E90AC5}" dt="2024-02-27T16:37:08.532" v="442" actId="729"/>
      <pc:docMkLst>
        <pc:docMk/>
      </pc:docMkLst>
      <pc:sldChg chg="delSp modSp mod">
        <pc:chgData name="Kerri Baxendell" userId="4bc58c94-e39f-4a22-b3e0-4aeb25e8f175" providerId="ADAL" clId="{AC4B9622-9563-4A47-AA54-AE5B69E90AC5}" dt="2024-02-27T16:27:09.798" v="131" actId="478"/>
        <pc:sldMkLst>
          <pc:docMk/>
          <pc:sldMk cId="3415967880" sldId="281"/>
        </pc:sldMkLst>
        <pc:spChg chg="del mod">
          <ac:chgData name="Kerri Baxendell" userId="4bc58c94-e39f-4a22-b3e0-4aeb25e8f175" providerId="ADAL" clId="{AC4B9622-9563-4A47-AA54-AE5B69E90AC5}" dt="2024-02-27T16:27:09.798" v="131" actId="478"/>
          <ac:spMkLst>
            <pc:docMk/>
            <pc:sldMk cId="3415967880" sldId="281"/>
            <ac:spMk id="8" creationId="{00000000-0000-0000-0000-000000000000}"/>
          </ac:spMkLst>
        </pc:spChg>
        <pc:spChg chg="del topLvl">
          <ac:chgData name="Kerri Baxendell" userId="4bc58c94-e39f-4a22-b3e0-4aeb25e8f175" providerId="ADAL" clId="{AC4B9622-9563-4A47-AA54-AE5B69E90AC5}" dt="2024-02-27T16:27:00.060" v="128" actId="478"/>
          <ac:spMkLst>
            <pc:docMk/>
            <pc:sldMk cId="3415967880" sldId="281"/>
            <ac:spMk id="11" creationId="{00000000-0000-0000-0000-000000000000}"/>
          </ac:spMkLst>
        </pc:spChg>
        <pc:spChg chg="del topLvl">
          <ac:chgData name="Kerri Baxendell" userId="4bc58c94-e39f-4a22-b3e0-4aeb25e8f175" providerId="ADAL" clId="{AC4B9622-9563-4A47-AA54-AE5B69E90AC5}" dt="2024-02-27T16:26:59.267" v="127" actId="478"/>
          <ac:spMkLst>
            <pc:docMk/>
            <pc:sldMk cId="3415967880" sldId="281"/>
            <ac:spMk id="12" creationId="{00000000-0000-0000-0000-000000000000}"/>
          </ac:spMkLst>
        </pc:spChg>
        <pc:spChg chg="del topLvl">
          <ac:chgData name="Kerri Baxendell" userId="4bc58c94-e39f-4a22-b3e0-4aeb25e8f175" providerId="ADAL" clId="{AC4B9622-9563-4A47-AA54-AE5B69E90AC5}" dt="2024-02-27T16:27:00.932" v="129" actId="478"/>
          <ac:spMkLst>
            <pc:docMk/>
            <pc:sldMk cId="3415967880" sldId="281"/>
            <ac:spMk id="14" creationId="{00000000-0000-0000-0000-000000000000}"/>
          </ac:spMkLst>
        </pc:spChg>
        <pc:spChg chg="del topLvl">
          <ac:chgData name="Kerri Baxendell" userId="4bc58c94-e39f-4a22-b3e0-4aeb25e8f175" providerId="ADAL" clId="{AC4B9622-9563-4A47-AA54-AE5B69E90AC5}" dt="2024-02-27T16:26:56.924" v="126" actId="478"/>
          <ac:spMkLst>
            <pc:docMk/>
            <pc:sldMk cId="3415967880" sldId="281"/>
            <ac:spMk id="15" creationId="{00000000-0000-0000-0000-000000000000}"/>
          </ac:spMkLst>
        </pc:spChg>
        <pc:grpChg chg="del">
          <ac:chgData name="Kerri Baxendell" userId="4bc58c94-e39f-4a22-b3e0-4aeb25e8f175" providerId="ADAL" clId="{AC4B9622-9563-4A47-AA54-AE5B69E90AC5}" dt="2024-02-27T16:26:59.267" v="127" actId="478"/>
          <ac:grpSpMkLst>
            <pc:docMk/>
            <pc:sldMk cId="3415967880" sldId="281"/>
            <ac:grpSpMk id="10" creationId="{00000000-0000-0000-0000-000000000000}"/>
          </ac:grpSpMkLst>
        </pc:grpChg>
        <pc:grpChg chg="del">
          <ac:chgData name="Kerri Baxendell" userId="4bc58c94-e39f-4a22-b3e0-4aeb25e8f175" providerId="ADAL" clId="{AC4B9622-9563-4A47-AA54-AE5B69E90AC5}" dt="2024-02-27T16:26:56.924" v="126" actId="478"/>
          <ac:grpSpMkLst>
            <pc:docMk/>
            <pc:sldMk cId="3415967880" sldId="281"/>
            <ac:grpSpMk id="13" creationId="{00000000-0000-0000-0000-000000000000}"/>
          </ac:grpSpMkLst>
        </pc:grpChg>
      </pc:sldChg>
      <pc:sldChg chg="delSp modSp mod">
        <pc:chgData name="Kerri Baxendell" userId="4bc58c94-e39f-4a22-b3e0-4aeb25e8f175" providerId="ADAL" clId="{AC4B9622-9563-4A47-AA54-AE5B69E90AC5}" dt="2024-02-27T16:36:17.316" v="440" actId="14100"/>
        <pc:sldMkLst>
          <pc:docMk/>
          <pc:sldMk cId="2487686656" sldId="283"/>
        </pc:sldMkLst>
        <pc:spChg chg="mod">
          <ac:chgData name="Kerri Baxendell" userId="4bc58c94-e39f-4a22-b3e0-4aeb25e8f175" providerId="ADAL" clId="{AC4B9622-9563-4A47-AA54-AE5B69E90AC5}" dt="2024-02-27T16:20:48.678" v="3" actId="6549"/>
          <ac:spMkLst>
            <pc:docMk/>
            <pc:sldMk cId="2487686656" sldId="283"/>
            <ac:spMk id="5" creationId="{00000000-0000-0000-0000-000000000000}"/>
          </ac:spMkLst>
        </pc:spChg>
        <pc:grpChg chg="del">
          <ac:chgData name="Kerri Baxendell" userId="4bc58c94-e39f-4a22-b3e0-4aeb25e8f175" providerId="ADAL" clId="{AC4B9622-9563-4A47-AA54-AE5B69E90AC5}" dt="2024-02-27T16:20:49.351" v="4" actId="478"/>
          <ac:grpSpMkLst>
            <pc:docMk/>
            <pc:sldMk cId="2487686656" sldId="283"/>
            <ac:grpSpMk id="3" creationId="{00000000-0000-0000-0000-000000000000}"/>
          </ac:grpSpMkLst>
        </pc:grpChg>
        <pc:picChg chg="mod">
          <ac:chgData name="Kerri Baxendell" userId="4bc58c94-e39f-4a22-b3e0-4aeb25e8f175" providerId="ADAL" clId="{AC4B9622-9563-4A47-AA54-AE5B69E90AC5}" dt="2024-02-27T16:36:17.316" v="440" actId="14100"/>
          <ac:picMkLst>
            <pc:docMk/>
            <pc:sldMk cId="2487686656" sldId="283"/>
            <ac:picMk id="8" creationId="{00000000-0000-0000-0000-000000000000}"/>
          </ac:picMkLst>
        </pc:picChg>
      </pc:sldChg>
      <pc:sldChg chg="delSp modSp mod">
        <pc:chgData name="Kerri Baxendell" userId="4bc58c94-e39f-4a22-b3e0-4aeb25e8f175" providerId="ADAL" clId="{AC4B9622-9563-4A47-AA54-AE5B69E90AC5}" dt="2024-02-27T16:26:36.068" v="125" actId="6549"/>
        <pc:sldMkLst>
          <pc:docMk/>
          <pc:sldMk cId="3920017085" sldId="284"/>
        </pc:sldMkLst>
        <pc:spChg chg="mod">
          <ac:chgData name="Kerri Baxendell" userId="4bc58c94-e39f-4a22-b3e0-4aeb25e8f175" providerId="ADAL" clId="{AC4B9622-9563-4A47-AA54-AE5B69E90AC5}" dt="2024-02-27T16:26:36.068" v="125" actId="6549"/>
          <ac:spMkLst>
            <pc:docMk/>
            <pc:sldMk cId="3920017085" sldId="284"/>
            <ac:spMk id="2" creationId="{00000000-0000-0000-0000-000000000000}"/>
          </ac:spMkLst>
        </pc:spChg>
        <pc:spChg chg="del topLvl">
          <ac:chgData name="Kerri Baxendell" userId="4bc58c94-e39f-4a22-b3e0-4aeb25e8f175" providerId="ADAL" clId="{AC4B9622-9563-4A47-AA54-AE5B69E90AC5}" dt="2024-02-27T16:25:15.228" v="88" actId="478"/>
          <ac:spMkLst>
            <pc:docMk/>
            <pc:sldMk cId="3920017085" sldId="284"/>
            <ac:spMk id="14" creationId="{00000000-0000-0000-0000-000000000000}"/>
          </ac:spMkLst>
        </pc:spChg>
        <pc:spChg chg="del topLvl">
          <ac:chgData name="Kerri Baxendell" userId="4bc58c94-e39f-4a22-b3e0-4aeb25e8f175" providerId="ADAL" clId="{AC4B9622-9563-4A47-AA54-AE5B69E90AC5}" dt="2024-02-27T16:25:13.864" v="87" actId="478"/>
          <ac:spMkLst>
            <pc:docMk/>
            <pc:sldMk cId="3920017085" sldId="284"/>
            <ac:spMk id="15" creationId="{00000000-0000-0000-0000-000000000000}"/>
          </ac:spMkLst>
        </pc:spChg>
        <pc:grpChg chg="del">
          <ac:chgData name="Kerri Baxendell" userId="4bc58c94-e39f-4a22-b3e0-4aeb25e8f175" providerId="ADAL" clId="{AC4B9622-9563-4A47-AA54-AE5B69E90AC5}" dt="2024-02-27T16:25:17.688" v="90" actId="478"/>
          <ac:grpSpMkLst>
            <pc:docMk/>
            <pc:sldMk cId="3920017085" sldId="284"/>
            <ac:grpSpMk id="5" creationId="{00000000-0000-0000-0000-000000000000}"/>
          </ac:grpSpMkLst>
        </pc:grpChg>
        <pc:grpChg chg="del">
          <ac:chgData name="Kerri Baxendell" userId="4bc58c94-e39f-4a22-b3e0-4aeb25e8f175" providerId="ADAL" clId="{AC4B9622-9563-4A47-AA54-AE5B69E90AC5}" dt="2024-02-27T16:25:13.864" v="87" actId="478"/>
          <ac:grpSpMkLst>
            <pc:docMk/>
            <pc:sldMk cId="3920017085" sldId="284"/>
            <ac:grpSpMk id="13" creationId="{00000000-0000-0000-0000-000000000000}"/>
          </ac:grpSpMkLst>
        </pc:grpChg>
        <pc:grpChg chg="del">
          <ac:chgData name="Kerri Baxendell" userId="4bc58c94-e39f-4a22-b3e0-4aeb25e8f175" providerId="ADAL" clId="{AC4B9622-9563-4A47-AA54-AE5B69E90AC5}" dt="2024-02-27T16:25:16.578" v="89" actId="478"/>
          <ac:grpSpMkLst>
            <pc:docMk/>
            <pc:sldMk cId="3920017085" sldId="284"/>
            <ac:grpSpMk id="16" creationId="{00000000-0000-0000-0000-000000000000}"/>
          </ac:grpSpMkLst>
        </pc:grpChg>
      </pc:sldChg>
      <pc:sldChg chg="delSp modSp mod">
        <pc:chgData name="Kerri Baxendell" userId="4bc58c94-e39f-4a22-b3e0-4aeb25e8f175" providerId="ADAL" clId="{AC4B9622-9563-4A47-AA54-AE5B69E90AC5}" dt="2024-02-27T16:22:48.575" v="73" actId="478"/>
        <pc:sldMkLst>
          <pc:docMk/>
          <pc:sldMk cId="1483086690" sldId="288"/>
        </pc:sldMkLst>
        <pc:spChg chg="mod">
          <ac:chgData name="Kerri Baxendell" userId="4bc58c94-e39f-4a22-b3e0-4aeb25e8f175" providerId="ADAL" clId="{AC4B9622-9563-4A47-AA54-AE5B69E90AC5}" dt="2024-02-27T16:22:33.001" v="71" actId="20577"/>
          <ac:spMkLst>
            <pc:docMk/>
            <pc:sldMk cId="1483086690" sldId="288"/>
            <ac:spMk id="2" creationId="{00000000-0000-0000-0000-000000000000}"/>
          </ac:spMkLst>
        </pc:spChg>
        <pc:spChg chg="del topLvl">
          <ac:chgData name="Kerri Baxendell" userId="4bc58c94-e39f-4a22-b3e0-4aeb25e8f175" providerId="ADAL" clId="{AC4B9622-9563-4A47-AA54-AE5B69E90AC5}" dt="2024-02-27T16:22:48.575" v="73" actId="478"/>
          <ac:spMkLst>
            <pc:docMk/>
            <pc:sldMk cId="1483086690" sldId="288"/>
            <ac:spMk id="14" creationId="{00000000-0000-0000-0000-000000000000}"/>
          </ac:spMkLst>
        </pc:spChg>
        <pc:spChg chg="del topLvl">
          <ac:chgData name="Kerri Baxendell" userId="4bc58c94-e39f-4a22-b3e0-4aeb25e8f175" providerId="ADAL" clId="{AC4B9622-9563-4A47-AA54-AE5B69E90AC5}" dt="2024-02-27T16:22:47.343" v="72" actId="478"/>
          <ac:spMkLst>
            <pc:docMk/>
            <pc:sldMk cId="1483086690" sldId="288"/>
            <ac:spMk id="15" creationId="{00000000-0000-0000-0000-000000000000}"/>
          </ac:spMkLst>
        </pc:spChg>
        <pc:grpChg chg="del">
          <ac:chgData name="Kerri Baxendell" userId="4bc58c94-e39f-4a22-b3e0-4aeb25e8f175" providerId="ADAL" clId="{AC4B9622-9563-4A47-AA54-AE5B69E90AC5}" dt="2024-02-27T16:22:47.343" v="72" actId="478"/>
          <ac:grpSpMkLst>
            <pc:docMk/>
            <pc:sldMk cId="1483086690" sldId="288"/>
            <ac:grpSpMk id="13" creationId="{00000000-0000-0000-0000-000000000000}"/>
          </ac:grpSpMkLst>
        </pc:grpChg>
      </pc:sldChg>
      <pc:sldChg chg="delSp modSp mod">
        <pc:chgData name="Kerri Baxendell" userId="4bc58c94-e39f-4a22-b3e0-4aeb25e8f175" providerId="ADAL" clId="{AC4B9622-9563-4A47-AA54-AE5B69E90AC5}" dt="2024-02-27T16:21:30.880" v="28" actId="6549"/>
        <pc:sldMkLst>
          <pc:docMk/>
          <pc:sldMk cId="301760878" sldId="291"/>
        </pc:sldMkLst>
        <pc:spChg chg="mod">
          <ac:chgData name="Kerri Baxendell" userId="4bc58c94-e39f-4a22-b3e0-4aeb25e8f175" providerId="ADAL" clId="{AC4B9622-9563-4A47-AA54-AE5B69E90AC5}" dt="2024-02-27T16:21:30.880" v="28" actId="6549"/>
          <ac:spMkLst>
            <pc:docMk/>
            <pc:sldMk cId="301760878" sldId="291"/>
            <ac:spMk id="2" creationId="{00000000-0000-0000-0000-000000000000}"/>
          </ac:spMkLst>
        </pc:spChg>
        <pc:spChg chg="del topLvl">
          <ac:chgData name="Kerri Baxendell" userId="4bc58c94-e39f-4a22-b3e0-4aeb25e8f175" providerId="ADAL" clId="{AC4B9622-9563-4A47-AA54-AE5B69E90AC5}" dt="2024-02-27T16:20:57.605" v="8" actId="478"/>
          <ac:spMkLst>
            <pc:docMk/>
            <pc:sldMk cId="301760878" sldId="291"/>
            <ac:spMk id="20" creationId="{00000000-0000-0000-0000-000000000000}"/>
          </ac:spMkLst>
        </pc:spChg>
        <pc:spChg chg="del mod topLvl">
          <ac:chgData name="Kerri Baxendell" userId="4bc58c94-e39f-4a22-b3e0-4aeb25e8f175" providerId="ADAL" clId="{AC4B9622-9563-4A47-AA54-AE5B69E90AC5}" dt="2024-02-27T16:20:55.726" v="6" actId="478"/>
          <ac:spMkLst>
            <pc:docMk/>
            <pc:sldMk cId="301760878" sldId="291"/>
            <ac:spMk id="21" creationId="{00000000-0000-0000-0000-000000000000}"/>
          </ac:spMkLst>
        </pc:spChg>
        <pc:grpChg chg="del">
          <ac:chgData name="Kerri Baxendell" userId="4bc58c94-e39f-4a22-b3e0-4aeb25e8f175" providerId="ADAL" clId="{AC4B9622-9563-4A47-AA54-AE5B69E90AC5}" dt="2024-02-27T16:20:56.598" v="7" actId="478"/>
          <ac:grpSpMkLst>
            <pc:docMk/>
            <pc:sldMk cId="301760878" sldId="291"/>
            <ac:grpSpMk id="16" creationId="{00000000-0000-0000-0000-000000000000}"/>
          </ac:grpSpMkLst>
        </pc:grpChg>
        <pc:grpChg chg="del">
          <ac:chgData name="Kerri Baxendell" userId="4bc58c94-e39f-4a22-b3e0-4aeb25e8f175" providerId="ADAL" clId="{AC4B9622-9563-4A47-AA54-AE5B69E90AC5}" dt="2024-02-27T16:20:55.726" v="6" actId="478"/>
          <ac:grpSpMkLst>
            <pc:docMk/>
            <pc:sldMk cId="301760878" sldId="291"/>
            <ac:grpSpMk id="19" creationId="{00000000-0000-0000-0000-000000000000}"/>
          </ac:grpSpMkLst>
        </pc:grpChg>
      </pc:sldChg>
      <pc:sldChg chg="delSp modSp mod">
        <pc:chgData name="Kerri Baxendell" userId="4bc58c94-e39f-4a22-b3e0-4aeb25e8f175" providerId="ADAL" clId="{AC4B9622-9563-4A47-AA54-AE5B69E90AC5}" dt="2024-02-27T16:35:18.510" v="436" actId="20577"/>
        <pc:sldMkLst>
          <pc:docMk/>
          <pc:sldMk cId="788355736" sldId="294"/>
        </pc:sldMkLst>
        <pc:spChg chg="mod">
          <ac:chgData name="Kerri Baxendell" userId="4bc58c94-e39f-4a22-b3e0-4aeb25e8f175" providerId="ADAL" clId="{AC4B9622-9563-4A47-AA54-AE5B69E90AC5}" dt="2024-02-27T16:35:18.510" v="436" actId="20577"/>
          <ac:spMkLst>
            <pc:docMk/>
            <pc:sldMk cId="788355736" sldId="294"/>
            <ac:spMk id="4" creationId="{00000000-0000-0000-0000-000000000000}"/>
          </ac:spMkLst>
        </pc:spChg>
        <pc:spChg chg="del topLvl">
          <ac:chgData name="Kerri Baxendell" userId="4bc58c94-e39f-4a22-b3e0-4aeb25e8f175" providerId="ADAL" clId="{AC4B9622-9563-4A47-AA54-AE5B69E90AC5}" dt="2024-02-27T16:20:42.734" v="2" actId="478"/>
          <ac:spMkLst>
            <pc:docMk/>
            <pc:sldMk cId="788355736" sldId="294"/>
            <ac:spMk id="6" creationId="{00000000-0000-0000-0000-000000000000}"/>
          </ac:spMkLst>
        </pc:spChg>
        <pc:spChg chg="del topLvl">
          <ac:chgData name="Kerri Baxendell" userId="4bc58c94-e39f-4a22-b3e0-4aeb25e8f175" providerId="ADAL" clId="{AC4B9622-9563-4A47-AA54-AE5B69E90AC5}" dt="2024-02-27T16:20:41.627" v="1" actId="478"/>
          <ac:spMkLst>
            <pc:docMk/>
            <pc:sldMk cId="788355736" sldId="294"/>
            <ac:spMk id="7" creationId="{00000000-0000-0000-0000-000000000000}"/>
          </ac:spMkLst>
        </pc:spChg>
        <pc:grpChg chg="del">
          <ac:chgData name="Kerri Baxendell" userId="4bc58c94-e39f-4a22-b3e0-4aeb25e8f175" providerId="ADAL" clId="{AC4B9622-9563-4A47-AA54-AE5B69E90AC5}" dt="2024-02-27T16:20:41.627" v="1" actId="478"/>
          <ac:grpSpMkLst>
            <pc:docMk/>
            <pc:sldMk cId="788355736" sldId="294"/>
            <ac:grpSpMk id="5" creationId="{00000000-0000-0000-0000-000000000000}"/>
          </ac:grpSpMkLst>
        </pc:grpChg>
      </pc:sldChg>
      <pc:sldChg chg="delSp modSp mod">
        <pc:chgData name="Kerri Baxendell" userId="4bc58c94-e39f-4a22-b3e0-4aeb25e8f175" providerId="ADAL" clId="{AC4B9622-9563-4A47-AA54-AE5B69E90AC5}" dt="2024-02-27T16:27:55.352" v="153" actId="478"/>
        <pc:sldMkLst>
          <pc:docMk/>
          <pc:sldMk cId="2738800444" sldId="297"/>
        </pc:sldMkLst>
        <pc:spChg chg="mod">
          <ac:chgData name="Kerri Baxendell" userId="4bc58c94-e39f-4a22-b3e0-4aeb25e8f175" providerId="ADAL" clId="{AC4B9622-9563-4A47-AA54-AE5B69E90AC5}" dt="2024-02-27T16:27:47.960" v="151" actId="6549"/>
          <ac:spMkLst>
            <pc:docMk/>
            <pc:sldMk cId="2738800444" sldId="297"/>
            <ac:spMk id="2" creationId="{00000000-0000-0000-0000-000000000000}"/>
          </ac:spMkLst>
        </pc:spChg>
        <pc:grpChg chg="del">
          <ac:chgData name="Kerri Baxendell" userId="4bc58c94-e39f-4a22-b3e0-4aeb25e8f175" providerId="ADAL" clId="{AC4B9622-9563-4A47-AA54-AE5B69E90AC5}" dt="2024-02-27T16:27:53.403" v="152" actId="478"/>
          <ac:grpSpMkLst>
            <pc:docMk/>
            <pc:sldMk cId="2738800444" sldId="297"/>
            <ac:grpSpMk id="4" creationId="{00000000-0000-0000-0000-000000000000}"/>
          </ac:grpSpMkLst>
        </pc:grpChg>
        <pc:grpChg chg="del">
          <ac:chgData name="Kerri Baxendell" userId="4bc58c94-e39f-4a22-b3e0-4aeb25e8f175" providerId="ADAL" clId="{AC4B9622-9563-4A47-AA54-AE5B69E90AC5}" dt="2024-02-27T16:27:55.352" v="153" actId="478"/>
          <ac:grpSpMkLst>
            <pc:docMk/>
            <pc:sldMk cId="2738800444" sldId="297"/>
            <ac:grpSpMk id="7" creationId="{00000000-0000-0000-0000-000000000000}"/>
          </ac:grpSpMkLst>
        </pc:grpChg>
      </pc:sldChg>
      <pc:sldChg chg="delSp mod">
        <pc:chgData name="Kerri Baxendell" userId="4bc58c94-e39f-4a22-b3e0-4aeb25e8f175" providerId="ADAL" clId="{AC4B9622-9563-4A47-AA54-AE5B69E90AC5}" dt="2024-02-27T16:23:42.166" v="74" actId="478"/>
        <pc:sldMkLst>
          <pc:docMk/>
          <pc:sldMk cId="2673963380" sldId="299"/>
        </pc:sldMkLst>
        <pc:grpChg chg="del">
          <ac:chgData name="Kerri Baxendell" userId="4bc58c94-e39f-4a22-b3e0-4aeb25e8f175" providerId="ADAL" clId="{AC4B9622-9563-4A47-AA54-AE5B69E90AC5}" dt="2024-02-27T16:23:42.166" v="74" actId="478"/>
          <ac:grpSpMkLst>
            <pc:docMk/>
            <pc:sldMk cId="2673963380" sldId="299"/>
            <ac:grpSpMk id="8" creationId="{00000000-0000-0000-0000-000000000000}"/>
          </ac:grpSpMkLst>
        </pc:grpChg>
      </pc:sldChg>
      <pc:sldChg chg="delSp modSp mod">
        <pc:chgData name="Kerri Baxendell" userId="4bc58c94-e39f-4a22-b3e0-4aeb25e8f175" providerId="ADAL" clId="{AC4B9622-9563-4A47-AA54-AE5B69E90AC5}" dt="2024-02-27T16:24:31.293" v="84" actId="478"/>
        <pc:sldMkLst>
          <pc:docMk/>
          <pc:sldMk cId="4094239647" sldId="305"/>
        </pc:sldMkLst>
        <pc:spChg chg="mod">
          <ac:chgData name="Kerri Baxendell" userId="4bc58c94-e39f-4a22-b3e0-4aeb25e8f175" providerId="ADAL" clId="{AC4B9622-9563-4A47-AA54-AE5B69E90AC5}" dt="2024-02-27T16:24:28.426" v="83" actId="20577"/>
          <ac:spMkLst>
            <pc:docMk/>
            <pc:sldMk cId="4094239647" sldId="305"/>
            <ac:spMk id="7" creationId="{00000000-0000-0000-0000-000000000000}"/>
          </ac:spMkLst>
        </pc:spChg>
        <pc:grpChg chg="del">
          <ac:chgData name="Kerri Baxendell" userId="4bc58c94-e39f-4a22-b3e0-4aeb25e8f175" providerId="ADAL" clId="{AC4B9622-9563-4A47-AA54-AE5B69E90AC5}" dt="2024-02-27T16:24:31.293" v="84" actId="478"/>
          <ac:grpSpMkLst>
            <pc:docMk/>
            <pc:sldMk cId="4094239647" sldId="305"/>
            <ac:grpSpMk id="9" creationId="{00000000-0000-0000-0000-000000000000}"/>
          </ac:grpSpMkLst>
        </pc:grpChg>
      </pc:sldChg>
      <pc:sldChg chg="delSp mod">
        <pc:chgData name="Kerri Baxendell" userId="4bc58c94-e39f-4a22-b3e0-4aeb25e8f175" providerId="ADAL" clId="{AC4B9622-9563-4A47-AA54-AE5B69E90AC5}" dt="2024-02-27T16:24:43.261" v="86" actId="478"/>
        <pc:sldMkLst>
          <pc:docMk/>
          <pc:sldMk cId="1890910024" sldId="306"/>
        </pc:sldMkLst>
        <pc:spChg chg="del topLvl">
          <ac:chgData name="Kerri Baxendell" userId="4bc58c94-e39f-4a22-b3e0-4aeb25e8f175" providerId="ADAL" clId="{AC4B9622-9563-4A47-AA54-AE5B69E90AC5}" dt="2024-02-27T16:24:43.261" v="86" actId="478"/>
          <ac:spMkLst>
            <pc:docMk/>
            <pc:sldMk cId="1890910024" sldId="306"/>
            <ac:spMk id="15" creationId="{00000000-0000-0000-0000-000000000000}"/>
          </ac:spMkLst>
        </pc:spChg>
        <pc:spChg chg="del topLvl">
          <ac:chgData name="Kerri Baxendell" userId="4bc58c94-e39f-4a22-b3e0-4aeb25e8f175" providerId="ADAL" clId="{AC4B9622-9563-4A47-AA54-AE5B69E90AC5}" dt="2024-02-27T16:24:42.213" v="85" actId="478"/>
          <ac:spMkLst>
            <pc:docMk/>
            <pc:sldMk cId="1890910024" sldId="306"/>
            <ac:spMk id="16" creationId="{00000000-0000-0000-0000-000000000000}"/>
          </ac:spMkLst>
        </pc:spChg>
        <pc:grpChg chg="del">
          <ac:chgData name="Kerri Baxendell" userId="4bc58c94-e39f-4a22-b3e0-4aeb25e8f175" providerId="ADAL" clId="{AC4B9622-9563-4A47-AA54-AE5B69E90AC5}" dt="2024-02-27T16:24:42.213" v="85" actId="478"/>
          <ac:grpSpMkLst>
            <pc:docMk/>
            <pc:sldMk cId="1890910024" sldId="306"/>
            <ac:grpSpMk id="14" creationId="{00000000-0000-0000-0000-000000000000}"/>
          </ac:grpSpMkLst>
        </pc:grpChg>
      </pc:sldChg>
      <pc:sldChg chg="del">
        <pc:chgData name="Kerri Baxendell" userId="4bc58c94-e39f-4a22-b3e0-4aeb25e8f175" providerId="ADAL" clId="{AC4B9622-9563-4A47-AA54-AE5B69E90AC5}" dt="2024-02-27T16:37:04.025" v="441" actId="47"/>
        <pc:sldMkLst>
          <pc:docMk/>
          <pc:sldMk cId="1713010040" sldId="316"/>
        </pc:sldMkLst>
      </pc:sldChg>
      <pc:sldChg chg="del">
        <pc:chgData name="Kerri Baxendell" userId="4bc58c94-e39f-4a22-b3e0-4aeb25e8f175" providerId="ADAL" clId="{AC4B9622-9563-4A47-AA54-AE5B69E90AC5}" dt="2024-02-27T16:20:33.760" v="0" actId="47"/>
        <pc:sldMkLst>
          <pc:docMk/>
          <pc:sldMk cId="3328115618" sldId="319"/>
        </pc:sldMkLst>
      </pc:sldChg>
      <pc:sldChg chg="modSp mod">
        <pc:chgData name="Kerri Baxendell" userId="4bc58c94-e39f-4a22-b3e0-4aeb25e8f175" providerId="ADAL" clId="{AC4B9622-9563-4A47-AA54-AE5B69E90AC5}" dt="2024-02-27T16:29:09.158" v="171" actId="6549"/>
        <pc:sldMkLst>
          <pc:docMk/>
          <pc:sldMk cId="2790870795" sldId="342"/>
        </pc:sldMkLst>
        <pc:spChg chg="mod">
          <ac:chgData name="Kerri Baxendell" userId="4bc58c94-e39f-4a22-b3e0-4aeb25e8f175" providerId="ADAL" clId="{AC4B9622-9563-4A47-AA54-AE5B69E90AC5}" dt="2024-02-27T16:29:09.158" v="171" actId="6549"/>
          <ac:spMkLst>
            <pc:docMk/>
            <pc:sldMk cId="2790870795" sldId="342"/>
            <ac:spMk id="23" creationId="{00000000-0000-0000-0000-000000000000}"/>
          </ac:spMkLst>
        </pc:spChg>
      </pc:sldChg>
      <pc:sldChg chg="delSp modSp mod">
        <pc:chgData name="Kerri Baxendell" userId="4bc58c94-e39f-4a22-b3e0-4aeb25e8f175" providerId="ADAL" clId="{AC4B9622-9563-4A47-AA54-AE5B69E90AC5}" dt="2024-02-27T16:29:53.389" v="178" actId="20577"/>
        <pc:sldMkLst>
          <pc:docMk/>
          <pc:sldMk cId="1455831188" sldId="344"/>
        </pc:sldMkLst>
        <pc:spChg chg="del mod">
          <ac:chgData name="Kerri Baxendell" userId="4bc58c94-e39f-4a22-b3e0-4aeb25e8f175" providerId="ADAL" clId="{AC4B9622-9563-4A47-AA54-AE5B69E90AC5}" dt="2024-02-27T16:29:42.198" v="174" actId="478"/>
          <ac:spMkLst>
            <pc:docMk/>
            <pc:sldMk cId="1455831188" sldId="344"/>
            <ac:spMk id="5" creationId="{00000000-0000-0000-0000-000000000000}"/>
          </ac:spMkLst>
        </pc:spChg>
        <pc:spChg chg="mod">
          <ac:chgData name="Kerri Baxendell" userId="4bc58c94-e39f-4a22-b3e0-4aeb25e8f175" providerId="ADAL" clId="{AC4B9622-9563-4A47-AA54-AE5B69E90AC5}" dt="2024-02-27T16:29:53.389" v="178" actId="20577"/>
          <ac:spMkLst>
            <pc:docMk/>
            <pc:sldMk cId="1455831188" sldId="344"/>
            <ac:spMk id="7" creationId="{00000000-0000-0000-0000-000000000000}"/>
          </ac:spMkLst>
        </pc:spChg>
        <pc:spChg chg="mod">
          <ac:chgData name="Kerri Baxendell" userId="4bc58c94-e39f-4a22-b3e0-4aeb25e8f175" providerId="ADAL" clId="{AC4B9622-9563-4A47-AA54-AE5B69E90AC5}" dt="2024-02-27T16:29:44.252" v="176" actId="6549"/>
          <ac:spMkLst>
            <pc:docMk/>
            <pc:sldMk cId="1455831188" sldId="344"/>
            <ac:spMk id="10" creationId="{00000000-0000-0000-0000-000000000000}"/>
          </ac:spMkLst>
        </pc:spChg>
        <pc:grpChg chg="del">
          <ac:chgData name="Kerri Baxendell" userId="4bc58c94-e39f-4a22-b3e0-4aeb25e8f175" providerId="ADAL" clId="{AC4B9622-9563-4A47-AA54-AE5B69E90AC5}" dt="2024-02-27T16:29:45.307" v="177" actId="478"/>
          <ac:grpSpMkLst>
            <pc:docMk/>
            <pc:sldMk cId="1455831188" sldId="344"/>
            <ac:grpSpMk id="8" creationId="{00000000-0000-0000-0000-000000000000}"/>
          </ac:grpSpMkLst>
        </pc:grpChg>
        <pc:grpChg chg="del">
          <ac:chgData name="Kerri Baxendell" userId="4bc58c94-e39f-4a22-b3e0-4aeb25e8f175" providerId="ADAL" clId="{AC4B9622-9563-4A47-AA54-AE5B69E90AC5}" dt="2024-02-27T16:29:43.308" v="175" actId="478"/>
          <ac:grpSpMkLst>
            <pc:docMk/>
            <pc:sldMk cId="1455831188" sldId="344"/>
            <ac:grpSpMk id="11" creationId="{00000000-0000-0000-0000-000000000000}"/>
          </ac:grpSpMkLst>
        </pc:grpChg>
      </pc:sldChg>
      <pc:sldChg chg="addSp delSp modSp mod">
        <pc:chgData name="Kerri Baxendell" userId="4bc58c94-e39f-4a22-b3e0-4aeb25e8f175" providerId="ADAL" clId="{AC4B9622-9563-4A47-AA54-AE5B69E90AC5}" dt="2024-02-27T16:34:25.509" v="398" actId="1076"/>
        <pc:sldMkLst>
          <pc:docMk/>
          <pc:sldMk cId="460598150" sldId="348"/>
        </pc:sldMkLst>
        <pc:spChg chg="mod">
          <ac:chgData name="Kerri Baxendell" userId="4bc58c94-e39f-4a22-b3e0-4aeb25e8f175" providerId="ADAL" clId="{AC4B9622-9563-4A47-AA54-AE5B69E90AC5}" dt="2024-02-27T16:34:25.509" v="398" actId="1076"/>
          <ac:spMkLst>
            <pc:docMk/>
            <pc:sldMk cId="460598150" sldId="348"/>
            <ac:spMk id="3" creationId="{00000000-0000-0000-0000-000000000000}"/>
          </ac:spMkLst>
        </pc:spChg>
        <pc:spChg chg="del">
          <ac:chgData name="Kerri Baxendell" userId="4bc58c94-e39f-4a22-b3e0-4aeb25e8f175" providerId="ADAL" clId="{AC4B9622-9563-4A47-AA54-AE5B69E90AC5}" dt="2024-02-27T16:34:12.034" v="396" actId="478"/>
          <ac:spMkLst>
            <pc:docMk/>
            <pc:sldMk cId="460598150" sldId="348"/>
            <ac:spMk id="4" creationId="{00000000-0000-0000-0000-000000000000}"/>
          </ac:spMkLst>
        </pc:spChg>
        <pc:spChg chg="add del mod">
          <ac:chgData name="Kerri Baxendell" userId="4bc58c94-e39f-4a22-b3e0-4aeb25e8f175" providerId="ADAL" clId="{AC4B9622-9563-4A47-AA54-AE5B69E90AC5}" dt="2024-02-27T16:34:19.909" v="397" actId="478"/>
          <ac:spMkLst>
            <pc:docMk/>
            <pc:sldMk cId="460598150" sldId="348"/>
            <ac:spMk id="7" creationId="{655F941C-AC95-17C0-BC74-B8B6127A4A6A}"/>
          </ac:spMkLst>
        </pc:spChg>
      </pc:sldChg>
      <pc:sldChg chg="modSp mod">
        <pc:chgData name="Kerri Baxendell" userId="4bc58c94-e39f-4a22-b3e0-4aeb25e8f175" providerId="ADAL" clId="{AC4B9622-9563-4A47-AA54-AE5B69E90AC5}" dt="2024-02-27T16:31:02.186" v="224" actId="27636"/>
        <pc:sldMkLst>
          <pc:docMk/>
          <pc:sldMk cId="1263845427" sldId="351"/>
        </pc:sldMkLst>
        <pc:spChg chg="mod">
          <ac:chgData name="Kerri Baxendell" userId="4bc58c94-e39f-4a22-b3e0-4aeb25e8f175" providerId="ADAL" clId="{AC4B9622-9563-4A47-AA54-AE5B69E90AC5}" dt="2024-02-27T16:31:02.186" v="224" actId="27636"/>
          <ac:spMkLst>
            <pc:docMk/>
            <pc:sldMk cId="1263845427" sldId="351"/>
            <ac:spMk id="6" creationId="{00000000-0000-0000-0000-000000000000}"/>
          </ac:spMkLst>
        </pc:spChg>
      </pc:sldChg>
      <pc:sldChg chg="delSp mod">
        <pc:chgData name="Kerri Baxendell" userId="4bc58c94-e39f-4a22-b3e0-4aeb25e8f175" providerId="ADAL" clId="{AC4B9622-9563-4A47-AA54-AE5B69E90AC5}" dt="2024-02-27T16:31:13.983" v="225" actId="478"/>
        <pc:sldMkLst>
          <pc:docMk/>
          <pc:sldMk cId="2060928718" sldId="352"/>
        </pc:sldMkLst>
        <pc:grpChg chg="del">
          <ac:chgData name="Kerri Baxendell" userId="4bc58c94-e39f-4a22-b3e0-4aeb25e8f175" providerId="ADAL" clId="{AC4B9622-9563-4A47-AA54-AE5B69E90AC5}" dt="2024-02-27T16:31:13.983" v="225" actId="478"/>
          <ac:grpSpMkLst>
            <pc:docMk/>
            <pc:sldMk cId="2060928718" sldId="352"/>
            <ac:grpSpMk id="8" creationId="{00000000-0000-0000-0000-000000000000}"/>
          </ac:grpSpMkLst>
        </pc:grpChg>
      </pc:sldChg>
      <pc:sldChg chg="delSp mod">
        <pc:chgData name="Kerri Baxendell" userId="4bc58c94-e39f-4a22-b3e0-4aeb25e8f175" providerId="ADAL" clId="{AC4B9622-9563-4A47-AA54-AE5B69E90AC5}" dt="2024-02-27T16:31:27.466" v="227" actId="478"/>
        <pc:sldMkLst>
          <pc:docMk/>
          <pc:sldMk cId="2873309593" sldId="353"/>
        </pc:sldMkLst>
        <pc:grpChg chg="del">
          <ac:chgData name="Kerri Baxendell" userId="4bc58c94-e39f-4a22-b3e0-4aeb25e8f175" providerId="ADAL" clId="{AC4B9622-9563-4A47-AA54-AE5B69E90AC5}" dt="2024-02-27T16:31:26.570" v="226" actId="478"/>
          <ac:grpSpMkLst>
            <pc:docMk/>
            <pc:sldMk cId="2873309593" sldId="353"/>
            <ac:grpSpMk id="8" creationId="{00000000-0000-0000-0000-000000000000}"/>
          </ac:grpSpMkLst>
        </pc:grpChg>
        <pc:grpChg chg="del">
          <ac:chgData name="Kerri Baxendell" userId="4bc58c94-e39f-4a22-b3e0-4aeb25e8f175" providerId="ADAL" clId="{AC4B9622-9563-4A47-AA54-AE5B69E90AC5}" dt="2024-02-27T16:31:27.466" v="227" actId="478"/>
          <ac:grpSpMkLst>
            <pc:docMk/>
            <pc:sldMk cId="2873309593" sldId="353"/>
            <ac:grpSpMk id="11" creationId="{00000000-0000-0000-0000-000000000000}"/>
          </ac:grpSpMkLst>
        </pc:grpChg>
      </pc:sldChg>
      <pc:sldChg chg="modSp mod">
        <pc:chgData name="Kerri Baxendell" userId="4bc58c94-e39f-4a22-b3e0-4aeb25e8f175" providerId="ADAL" clId="{AC4B9622-9563-4A47-AA54-AE5B69E90AC5}" dt="2024-02-27T16:32:44.261" v="367" actId="1076"/>
        <pc:sldMkLst>
          <pc:docMk/>
          <pc:sldMk cId="3743391664" sldId="354"/>
        </pc:sldMkLst>
        <pc:spChg chg="mod">
          <ac:chgData name="Kerri Baxendell" userId="4bc58c94-e39f-4a22-b3e0-4aeb25e8f175" providerId="ADAL" clId="{AC4B9622-9563-4A47-AA54-AE5B69E90AC5}" dt="2024-02-27T16:32:44.261" v="367" actId="1076"/>
          <ac:spMkLst>
            <pc:docMk/>
            <pc:sldMk cId="3743391664" sldId="354"/>
            <ac:spMk id="6" creationId="{00000000-0000-0000-0000-000000000000}"/>
          </ac:spMkLst>
        </pc:spChg>
      </pc:sldChg>
      <pc:sldChg chg="modSp mod">
        <pc:chgData name="Kerri Baxendell" userId="4bc58c94-e39f-4a22-b3e0-4aeb25e8f175" providerId="ADAL" clId="{AC4B9622-9563-4A47-AA54-AE5B69E90AC5}" dt="2024-02-27T16:33:45.652" v="394" actId="6549"/>
        <pc:sldMkLst>
          <pc:docMk/>
          <pc:sldMk cId="453796638" sldId="356"/>
        </pc:sldMkLst>
        <pc:spChg chg="mod">
          <ac:chgData name="Kerri Baxendell" userId="4bc58c94-e39f-4a22-b3e0-4aeb25e8f175" providerId="ADAL" clId="{AC4B9622-9563-4A47-AA54-AE5B69E90AC5}" dt="2024-02-27T16:33:45.652" v="394" actId="6549"/>
          <ac:spMkLst>
            <pc:docMk/>
            <pc:sldMk cId="453796638" sldId="356"/>
            <ac:spMk id="4" creationId="{00000000-0000-0000-0000-000000000000}"/>
          </ac:spMkLst>
        </pc:spChg>
      </pc:sldChg>
      <pc:sldChg chg="del">
        <pc:chgData name="Kerri Baxendell" userId="4bc58c94-e39f-4a22-b3e0-4aeb25e8f175" providerId="ADAL" clId="{AC4B9622-9563-4A47-AA54-AE5B69E90AC5}" dt="2024-02-27T16:33:50.828" v="395" actId="47"/>
        <pc:sldMkLst>
          <pc:docMk/>
          <pc:sldMk cId="3107360674" sldId="357"/>
        </pc:sldMkLst>
      </pc:sldChg>
      <pc:sldChg chg="mod modShow">
        <pc:chgData name="Kerri Baxendell" userId="4bc58c94-e39f-4a22-b3e0-4aeb25e8f175" providerId="ADAL" clId="{AC4B9622-9563-4A47-AA54-AE5B69E90AC5}" dt="2024-02-27T16:37:08.532" v="442" actId="729"/>
        <pc:sldMkLst>
          <pc:docMk/>
          <pc:sldMk cId="2779593827" sldId="35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475" cy="479403"/>
          </a:xfrm>
          <a:prstGeom prst="rect">
            <a:avLst/>
          </a:prstGeom>
        </p:spPr>
        <p:txBody>
          <a:bodyPr vert="horz" lIns="95069" tIns="47534" rIns="95069" bIns="47534" rtlCol="0"/>
          <a:lstStyle>
            <a:lvl1pPr algn="l">
              <a:defRPr sz="1200"/>
            </a:lvl1pPr>
          </a:lstStyle>
          <a:p>
            <a:endParaRPr lang="en-US"/>
          </a:p>
        </p:txBody>
      </p:sp>
      <p:sp>
        <p:nvSpPr>
          <p:cNvPr id="3" name="Date Placeholder 2"/>
          <p:cNvSpPr>
            <a:spLocks noGrp="1"/>
          </p:cNvSpPr>
          <p:nvPr>
            <p:ph type="dt" sz="quarter" idx="1"/>
          </p:nvPr>
        </p:nvSpPr>
        <p:spPr>
          <a:xfrm>
            <a:off x="4143064" y="0"/>
            <a:ext cx="3170475" cy="479403"/>
          </a:xfrm>
          <a:prstGeom prst="rect">
            <a:avLst/>
          </a:prstGeom>
        </p:spPr>
        <p:txBody>
          <a:bodyPr vert="horz" lIns="95069" tIns="47534" rIns="95069" bIns="47534" rtlCol="0"/>
          <a:lstStyle>
            <a:lvl1pPr algn="r">
              <a:defRPr sz="1200"/>
            </a:lvl1pPr>
          </a:lstStyle>
          <a:p>
            <a:fld id="{A14764D0-7999-45D0-BDEA-1987E28CBFB9}" type="datetimeFigureOut">
              <a:rPr lang="en-US" smtClean="0"/>
              <a:t>2/27/2024</a:t>
            </a:fld>
            <a:endParaRPr lang="en-US"/>
          </a:p>
        </p:txBody>
      </p:sp>
      <p:sp>
        <p:nvSpPr>
          <p:cNvPr id="4" name="Footer Placeholder 3"/>
          <p:cNvSpPr>
            <a:spLocks noGrp="1"/>
          </p:cNvSpPr>
          <p:nvPr>
            <p:ph type="ftr" sz="quarter" idx="2"/>
          </p:nvPr>
        </p:nvSpPr>
        <p:spPr>
          <a:xfrm>
            <a:off x="0" y="9120156"/>
            <a:ext cx="3170475" cy="479403"/>
          </a:xfrm>
          <a:prstGeom prst="rect">
            <a:avLst/>
          </a:prstGeom>
        </p:spPr>
        <p:txBody>
          <a:bodyPr vert="horz" lIns="95069" tIns="47534" rIns="95069" bIns="47534" rtlCol="0" anchor="b"/>
          <a:lstStyle>
            <a:lvl1pPr algn="l">
              <a:defRPr sz="1200"/>
            </a:lvl1pPr>
          </a:lstStyle>
          <a:p>
            <a:endParaRPr lang="en-US"/>
          </a:p>
        </p:txBody>
      </p:sp>
      <p:sp>
        <p:nvSpPr>
          <p:cNvPr id="5" name="Slide Number Placeholder 4"/>
          <p:cNvSpPr>
            <a:spLocks noGrp="1"/>
          </p:cNvSpPr>
          <p:nvPr>
            <p:ph type="sldNum" sz="quarter" idx="3"/>
          </p:nvPr>
        </p:nvSpPr>
        <p:spPr>
          <a:xfrm>
            <a:off x="4143064" y="9120156"/>
            <a:ext cx="3170475" cy="479403"/>
          </a:xfrm>
          <a:prstGeom prst="rect">
            <a:avLst/>
          </a:prstGeom>
        </p:spPr>
        <p:txBody>
          <a:bodyPr vert="horz" lIns="95069" tIns="47534" rIns="95069" bIns="47534" rtlCol="0" anchor="b"/>
          <a:lstStyle>
            <a:lvl1pPr algn="r">
              <a:defRPr sz="1200"/>
            </a:lvl1pPr>
          </a:lstStyle>
          <a:p>
            <a:fld id="{B26D43F1-B296-4DCE-B233-BA9D61242F25}" type="slidenum">
              <a:rPr lang="en-US" smtClean="0"/>
              <a:t>‹#›</a:t>
            </a:fld>
            <a:endParaRPr lang="en-US"/>
          </a:p>
        </p:txBody>
      </p:sp>
    </p:spTree>
    <p:extLst>
      <p:ext uri="{BB962C8B-B14F-4D97-AF65-F5344CB8AC3E}">
        <p14:creationId xmlns:p14="http://schemas.microsoft.com/office/powerpoint/2010/main" val="3944825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7" tIns="48324" rIns="96647" bIns="48324" rtlCol="0"/>
          <a:lstStyle>
            <a:lvl1pPr algn="l">
              <a:defRPr sz="12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47" tIns="48324" rIns="96647" bIns="48324" rtlCol="0"/>
          <a:lstStyle>
            <a:lvl1pPr algn="r">
              <a:defRPr sz="1200"/>
            </a:lvl1pPr>
          </a:lstStyle>
          <a:p>
            <a:fld id="{56827918-5FD3-40CE-98E0-F5CAECC2D46A}" type="datetimeFigureOut">
              <a:rPr lang="en-US" smtClean="0"/>
              <a:t>2/27/2024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200"/>
            </a:lvl1pPr>
          </a:lstStyle>
          <a:p>
            <a:fld id="{8AD792D7-6C03-4B3C-9F81-EEC38BD881C9}" type="slidenum">
              <a:rPr lang="en-US" smtClean="0"/>
              <a:t>‹#›</a:t>
            </a:fld>
            <a:endParaRPr lang="en-US"/>
          </a:p>
        </p:txBody>
      </p:sp>
    </p:spTree>
    <p:extLst>
      <p:ext uri="{BB962C8B-B14F-4D97-AF65-F5344CB8AC3E}">
        <p14:creationId xmlns:p14="http://schemas.microsoft.com/office/powerpoint/2010/main" val="2608571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a:p>
            <a:endParaRPr lang="en-US" dirty="0"/>
          </a:p>
          <a:p>
            <a:r>
              <a:rPr lang="en-US" dirty="0"/>
              <a:t>Collaborative, sharing environment</a:t>
            </a:r>
          </a:p>
          <a:p>
            <a:endParaRPr lang="en-US" dirty="0"/>
          </a:p>
          <a:p>
            <a:pPr defTabSz="950689">
              <a:defRPr/>
            </a:pPr>
            <a:r>
              <a:rPr lang="en-US" dirty="0"/>
              <a:t>Intros, who</a:t>
            </a:r>
            <a:r>
              <a:rPr lang="mr-IN" dirty="0"/>
              <a:t>’</a:t>
            </a:r>
            <a:r>
              <a:rPr lang="en-US" dirty="0"/>
              <a:t>s here,</a:t>
            </a:r>
            <a:r>
              <a:rPr lang="en-US" baseline="0" dirty="0"/>
              <a:t> who has what role in their district</a:t>
            </a: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a:t>
            </a:fld>
            <a:endParaRPr lang="en-US"/>
          </a:p>
        </p:txBody>
      </p:sp>
    </p:spTree>
    <p:extLst>
      <p:ext uri="{BB962C8B-B14F-4D97-AF65-F5344CB8AC3E}">
        <p14:creationId xmlns:p14="http://schemas.microsoft.com/office/powerpoint/2010/main" val="3486830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 know the systems involved, and all the different</a:t>
            </a:r>
            <a:r>
              <a:rPr lang="en-US" baseline="0" dirty="0"/>
              <a:t> data and where it comes from, who does what?  What does this look like in your district?</a:t>
            </a:r>
            <a:endParaRPr lang="en-US" dirty="0"/>
          </a:p>
          <a:p>
            <a:endParaRPr lang="en-US" dirty="0"/>
          </a:p>
          <a:p>
            <a:r>
              <a:rPr lang="en-US" baseline="0" dirty="0"/>
              <a:t>Send or retrieve extracts?</a:t>
            </a:r>
          </a:p>
          <a:p>
            <a:endParaRPr lang="en-US" baseline="0" dirty="0"/>
          </a:p>
          <a:p>
            <a:r>
              <a:rPr lang="en-US" baseline="0" dirty="0"/>
              <a:t>What data systems do you have access to? </a:t>
            </a:r>
          </a:p>
          <a:p>
            <a:endParaRPr lang="en-US" baseline="0" dirty="0"/>
          </a:p>
          <a:p>
            <a:r>
              <a:rPr lang="en-US" baseline="0" dirty="0"/>
              <a:t>Who reviews the reports in each system?  Exception, Excluded, Included? Are they shared with other departments, </a:t>
            </a:r>
            <a:r>
              <a:rPr lang="en-US" baseline="0" dirty="0" err="1"/>
              <a:t>ppl</a:t>
            </a:r>
            <a:r>
              <a:rPr lang="en-US" baseline="0" dirty="0"/>
              <a:t> touching the data?</a:t>
            </a: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12</a:t>
            </a:fld>
            <a:endParaRPr lang="en-US"/>
          </a:p>
        </p:txBody>
      </p:sp>
    </p:spTree>
    <p:extLst>
      <p:ext uri="{BB962C8B-B14F-4D97-AF65-F5344CB8AC3E}">
        <p14:creationId xmlns:p14="http://schemas.microsoft.com/office/powerpoint/2010/main" val="996824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order of operations involves both departments</a:t>
            </a:r>
            <a:r>
              <a:rPr lang="en-US" baseline="0" dirty="0"/>
              <a:t> communicating</a:t>
            </a:r>
            <a:r>
              <a:rPr lang="en-US" dirty="0"/>
              <a:t>: Establish process within</a:t>
            </a:r>
            <a:r>
              <a:rPr lang="en-US" baseline="0" dirty="0"/>
              <a:t> your department as well.</a:t>
            </a:r>
            <a:endParaRPr lang="en-US" dirty="0"/>
          </a:p>
          <a:p>
            <a:endParaRPr lang="en-US" dirty="0"/>
          </a:p>
          <a:p>
            <a:r>
              <a:rPr lang="en-US" dirty="0"/>
              <a:t>Exclusions in IEP will avoid Level 0 Import errors!</a:t>
            </a:r>
          </a:p>
          <a:p>
            <a:endParaRPr lang="en-US" dirty="0"/>
          </a:p>
          <a:p>
            <a:r>
              <a:rPr lang="en-US" dirty="0"/>
              <a:t>Confirming Exclusions</a:t>
            </a:r>
            <a:r>
              <a:rPr lang="en-US" baseline="0" dirty="0"/>
              <a:t> first in both the PD and Frontline is easier because the populations are smaller</a:t>
            </a:r>
          </a:p>
          <a:p>
            <a:endParaRPr lang="en-US" baseline="0" dirty="0"/>
          </a:p>
          <a:p>
            <a:r>
              <a:rPr lang="en-US" baseline="0" dirty="0"/>
              <a:t>Confirming that all students that are included SHOULD be included, demands a little attention on the SPED side</a:t>
            </a:r>
          </a:p>
          <a:p>
            <a:endParaRPr lang="en-US" baseline="0" dirty="0"/>
          </a:p>
          <a:p>
            <a:r>
              <a:rPr lang="en-US" baseline="0" dirty="0"/>
              <a:t>Once you know all are Included properly, then you can check the details of each report (review of certain details while reviewing the Inclusions is easier for some data elements, such as gender and race.  However, with Centris Sync districts, this isn’t usually an issue. </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13</a:t>
            </a:fld>
            <a:endParaRPr lang="en-US"/>
          </a:p>
        </p:txBody>
      </p:sp>
    </p:spTree>
    <p:extLst>
      <p:ext uri="{BB962C8B-B14F-4D97-AF65-F5344CB8AC3E}">
        <p14:creationId xmlns:p14="http://schemas.microsoft.com/office/powerpoint/2010/main" val="1511113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89"/>
            <a:r>
              <a:rPr lang="en-US" dirty="0"/>
              <a:t>Suggest</a:t>
            </a:r>
            <a:r>
              <a:rPr lang="en-US" baseline="0" dirty="0"/>
              <a:t> starting with the Exception Report - </a:t>
            </a:r>
            <a:r>
              <a:rPr lang="en-US" dirty="0"/>
              <a:t>Students who meet main inclusion criteria, but are missing one or more data elements.</a:t>
            </a: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14</a:t>
            </a:fld>
            <a:endParaRPr lang="en-US"/>
          </a:p>
        </p:txBody>
      </p:sp>
    </p:spTree>
    <p:extLst>
      <p:ext uri="{BB962C8B-B14F-4D97-AF65-F5344CB8AC3E}">
        <p14:creationId xmlns:p14="http://schemas.microsoft.com/office/powerpoint/2010/main" val="1483692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Who is checking the export in your district?  Who is ‘pulling’ the extract?  Are they checking it first?</a:t>
            </a:r>
          </a:p>
          <a:p>
            <a:endParaRPr lang="en-US" baseline="0" dirty="0"/>
          </a:p>
          <a:p>
            <a:r>
              <a:rPr lang="en-US" baseline="0" dirty="0"/>
              <a:t>Can Download without PREVIEWING, unlike the EOY extract.</a:t>
            </a:r>
          </a:p>
          <a:p>
            <a:endParaRPr lang="en-US" baseline="0" dirty="0"/>
          </a:p>
          <a:p>
            <a:r>
              <a:rPr lang="en-US" baseline="0" dirty="0"/>
              <a:t>Enter the data still seeing Pink? Have you entered the data in to the IEP that spanned BEDS day?</a:t>
            </a: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15</a:t>
            </a:fld>
            <a:endParaRPr lang="en-US"/>
          </a:p>
        </p:txBody>
      </p:sp>
    </p:spTree>
    <p:extLst>
      <p:ext uri="{BB962C8B-B14F-4D97-AF65-F5344CB8AC3E}">
        <p14:creationId xmlns:p14="http://schemas.microsoft.com/office/powerpoint/2010/main" val="307799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Who is checking the export in your district?</a:t>
            </a:r>
          </a:p>
          <a:p>
            <a:endParaRPr lang="en-US" baseline="0" dirty="0"/>
          </a:p>
          <a:p>
            <a:r>
              <a:rPr lang="en-US" baseline="0" dirty="0"/>
              <a:t>Enter the data still seeing Pink? Have you entered the data in to the IEP that spanned BEDS day?</a:t>
            </a: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16</a:t>
            </a:fld>
            <a:endParaRPr lang="en-US"/>
          </a:p>
        </p:txBody>
      </p:sp>
    </p:spTree>
    <p:extLst>
      <p:ext uri="{BB962C8B-B14F-4D97-AF65-F5344CB8AC3E}">
        <p14:creationId xmlns:p14="http://schemas.microsoft.com/office/powerpoint/2010/main" val="3077996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run these</a:t>
            </a:r>
            <a:r>
              <a:rPr lang="en-US" baseline="0" dirty="0"/>
              <a:t> reports?  Here’s how if you haven’t.</a:t>
            </a:r>
          </a:p>
          <a:p>
            <a:endParaRPr lang="en-US" baseline="0" dirty="0"/>
          </a:p>
          <a:p>
            <a:r>
              <a:rPr lang="en-US" baseline="0" dirty="0"/>
              <a:t>Run and save to your computer now if you’d like - </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17</a:t>
            </a:fld>
            <a:endParaRPr lang="en-US"/>
          </a:p>
        </p:txBody>
      </p:sp>
    </p:spTree>
    <p:extLst>
      <p:ext uri="{BB962C8B-B14F-4D97-AF65-F5344CB8AC3E}">
        <p14:creationId xmlns:p14="http://schemas.microsoft.com/office/powerpoint/2010/main" val="2101473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HO #3 – Oct SS Export Frontline Guidance </a:t>
            </a:r>
          </a:p>
          <a:p>
            <a:endParaRPr lang="en-US" baseline="0" dirty="0"/>
          </a:p>
          <a:p>
            <a:r>
              <a:rPr lang="en-US" baseline="0" dirty="0"/>
              <a:t>SPED should be reviewing Exception report before giving extract to DW!</a:t>
            </a:r>
          </a:p>
          <a:p>
            <a:endParaRPr lang="en-US" baseline="0" dirty="0"/>
          </a:p>
          <a:p>
            <a:pPr defTabSz="950689">
              <a:defRPr/>
            </a:pPr>
            <a:r>
              <a:rPr lang="en-US" dirty="0"/>
              <a:t>REFER</a:t>
            </a:r>
            <a:r>
              <a:rPr lang="en-US" baseline="0" dirty="0"/>
              <a:t> TO HO #3: Descriptions of what is contained in that field can be useful when reviewing these reports</a:t>
            </a:r>
          </a:p>
          <a:p>
            <a:endParaRPr lang="en-US" baseline="0" dirty="0"/>
          </a:p>
          <a:p>
            <a:pPr defTabSz="950689">
              <a:defRPr/>
            </a:pPr>
            <a:r>
              <a:rPr lang="en-US" dirty="0"/>
              <a:t>Example of</a:t>
            </a:r>
            <a:r>
              <a:rPr lang="en-US" baseline="0" dirty="0"/>
              <a:t> data missing here:  Primary Placement Type</a:t>
            </a: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18</a:t>
            </a:fld>
            <a:endParaRPr lang="en-US"/>
          </a:p>
        </p:txBody>
      </p:sp>
    </p:spTree>
    <p:extLst>
      <p:ext uri="{BB962C8B-B14F-4D97-AF65-F5344CB8AC3E}">
        <p14:creationId xmlns:p14="http://schemas.microsoft.com/office/powerpoint/2010/main" val="2371367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a:t>
            </a:r>
            <a:r>
              <a:rPr lang="en-US" baseline="0" dirty="0"/>
              <a:t> shows all students whose IEP’s were in effect on BEDS day, but do not have one of the D/S values specified (will review in slide 19)</a:t>
            </a:r>
          </a:p>
          <a:p>
            <a:endParaRPr lang="en-US" dirty="0"/>
          </a:p>
          <a:p>
            <a:r>
              <a:rPr lang="en-US" dirty="0"/>
              <a:t>Students</a:t>
            </a:r>
            <a:r>
              <a:rPr lang="en-US" baseline="0" dirty="0"/>
              <a:t> exited or declassed prior to BEDS day will not be on the Exclusion report.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19</a:t>
            </a:fld>
            <a:endParaRPr lang="en-US"/>
          </a:p>
        </p:txBody>
      </p:sp>
    </p:spTree>
    <p:extLst>
      <p:ext uri="{BB962C8B-B14F-4D97-AF65-F5344CB8AC3E}">
        <p14:creationId xmlns:p14="http://schemas.microsoft.com/office/powerpoint/2010/main" val="3077996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89">
              <a:defRPr/>
            </a:pPr>
            <a:r>
              <a:rPr lang="en-US" dirty="0"/>
              <a:t>Student</a:t>
            </a:r>
            <a:r>
              <a:rPr lang="en-US" baseline="0" dirty="0"/>
              <a:t> on their report will have a</a:t>
            </a:r>
            <a:r>
              <a:rPr lang="en-US" dirty="0"/>
              <a:t>ll the info needed to be included, but are they in the right categories?  </a:t>
            </a:r>
          </a:p>
          <a:p>
            <a:pPr defTabSz="950689">
              <a:defRPr/>
            </a:pPr>
            <a:endParaRPr lang="en-US" dirty="0"/>
          </a:p>
          <a:p>
            <a:pPr defTabSz="950689">
              <a:defRPr/>
            </a:pPr>
            <a:r>
              <a:rPr lang="en-US" dirty="0"/>
              <a:t>CINDI HANDOUT</a:t>
            </a:r>
            <a:r>
              <a:rPr lang="en-US" baseline="0" dirty="0"/>
              <a:t> – </a:t>
            </a:r>
            <a:r>
              <a:rPr lang="en-US" dirty="0"/>
              <a:t>Review details</a:t>
            </a:r>
            <a:r>
              <a:rPr lang="en-US" baseline="0" dirty="0"/>
              <a:t> of the criteria in this handout – Also available on the SED website (click link what is your internal SPED process for entering the info?</a:t>
            </a:r>
          </a:p>
          <a:p>
            <a:pPr defTabSz="950689">
              <a:defRPr/>
            </a:pPr>
            <a:endParaRPr lang="en-US" dirty="0"/>
          </a:p>
          <a:p>
            <a:pPr defTabSz="950689">
              <a:defRPr/>
            </a:pPr>
            <a:r>
              <a:rPr lang="en-US" dirty="0"/>
              <a:t>GOLDEN RULEE!!  At</a:t>
            </a:r>
            <a:r>
              <a:rPr lang="en-US" baseline="0" dirty="0"/>
              <a:t> the core of being included is a student’s Decision Status.  The extract looks at the latest finalized document that spans BEDS day, so if the IEP document is in error, student may report when they shouldn’t, or vice versa.  Check if multiple documents in the same year have the correct information.</a:t>
            </a:r>
          </a:p>
          <a:p>
            <a:pPr defTabSz="950689">
              <a:defRPr/>
            </a:pPr>
            <a:endParaRPr lang="en-US" dirty="0"/>
          </a:p>
          <a:p>
            <a:r>
              <a:rPr lang="en-US" dirty="0"/>
              <a:t>CPSE – comprehensive list, then broken down by LRE, Primary Service Provider,</a:t>
            </a:r>
            <a:r>
              <a:rPr lang="en-US" baseline="0" dirty="0"/>
              <a:t> and Primary Service Code – Review the students on each of these lists.</a:t>
            </a:r>
          </a:p>
          <a:p>
            <a:endParaRPr lang="en-US" baseline="0" dirty="0"/>
          </a:p>
          <a:p>
            <a:pPr defTabSz="950689">
              <a:defRPr/>
            </a:pPr>
            <a:r>
              <a:rPr lang="en-US" dirty="0"/>
              <a:t>CSE – comprehensive, then broken down by D/S or LRE Category,</a:t>
            </a:r>
            <a:r>
              <a:rPr lang="en-US" baseline="0" dirty="0"/>
              <a:t> whichever you choose. </a:t>
            </a:r>
          </a:p>
          <a:p>
            <a:pPr defTabSz="950689">
              <a:defRPr/>
            </a:pPr>
            <a:r>
              <a:rPr lang="en-US" baseline="0" dirty="0"/>
              <a:t>(Reminder:) Primary Placement Type for CSE students only populates for students who have a court or State agency placement, or are article 89 placement for residential or day placement.  PLC02, or PLC03 (ex: would be SOTHC, Hillside Halpern)</a:t>
            </a:r>
          </a:p>
        </p:txBody>
      </p:sp>
      <p:sp>
        <p:nvSpPr>
          <p:cNvPr id="4" name="Slide Number Placeholder 3"/>
          <p:cNvSpPr>
            <a:spLocks noGrp="1"/>
          </p:cNvSpPr>
          <p:nvPr>
            <p:ph type="sldNum" sz="quarter" idx="10"/>
          </p:nvPr>
        </p:nvSpPr>
        <p:spPr/>
        <p:txBody>
          <a:bodyPr/>
          <a:lstStyle/>
          <a:p>
            <a:fld id="{8AD792D7-6C03-4B3C-9F81-EEC38BD881C9}" type="slidenum">
              <a:rPr lang="en-US" smtClean="0"/>
              <a:t>20</a:t>
            </a:fld>
            <a:endParaRPr lang="en-US"/>
          </a:p>
        </p:txBody>
      </p:sp>
    </p:spTree>
    <p:extLst>
      <p:ext uri="{BB962C8B-B14F-4D97-AF65-F5344CB8AC3E}">
        <p14:creationId xmlns:p14="http://schemas.microsoft.com/office/powerpoint/2010/main" val="371890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r>
              <a:rPr lang="en-US" dirty="0"/>
              <a:t>How to run reports</a:t>
            </a:r>
            <a:r>
              <a:rPr lang="en-US" baseline="0" dirty="0"/>
              <a:t> in PD – walk through</a:t>
            </a:r>
          </a:p>
          <a:p>
            <a:pPr defTabSz="966470"/>
            <a:endParaRPr lang="en-US" baseline="0" dirty="0"/>
          </a:p>
          <a:p>
            <a:r>
              <a:rPr lang="en-US" baseline="0" dirty="0"/>
              <a:t>Exclusions show 2 </a:t>
            </a:r>
            <a:r>
              <a:rPr lang="en-US" baseline="0" dirty="0" err="1"/>
              <a:t>yo’s</a:t>
            </a:r>
            <a:r>
              <a:rPr lang="en-US" baseline="0" dirty="0"/>
              <a:t> – Non Sync districts might want to confirm the DOB </a:t>
            </a:r>
          </a:p>
        </p:txBody>
      </p:sp>
      <p:sp>
        <p:nvSpPr>
          <p:cNvPr id="4" name="Slide Number Placeholder 3"/>
          <p:cNvSpPr>
            <a:spLocks noGrp="1"/>
          </p:cNvSpPr>
          <p:nvPr>
            <p:ph type="sldNum" sz="quarter" idx="10"/>
          </p:nvPr>
        </p:nvSpPr>
        <p:spPr/>
        <p:txBody>
          <a:bodyPr/>
          <a:lstStyle/>
          <a:p>
            <a:fld id="{8AD792D7-6C03-4B3C-9F81-EEC38BD881C9}" type="slidenum">
              <a:rPr lang="en-US" smtClean="0"/>
              <a:t>22</a:t>
            </a:fld>
            <a:endParaRPr lang="en-US"/>
          </a:p>
        </p:txBody>
      </p:sp>
    </p:spTree>
    <p:extLst>
      <p:ext uri="{BB962C8B-B14F-4D97-AF65-F5344CB8AC3E}">
        <p14:creationId xmlns:p14="http://schemas.microsoft.com/office/powerpoint/2010/main" val="226012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89">
              <a:defRPr/>
            </a:pPr>
            <a:r>
              <a:rPr lang="en-US" baseline="0" dirty="0"/>
              <a:t>REFER TO HO #1 – Blue VR reporting Chart (which data is included in each report)</a:t>
            </a:r>
            <a:endParaRPr lang="en-US" dirty="0"/>
          </a:p>
          <a:p>
            <a:endParaRPr lang="en-US" dirty="0"/>
          </a:p>
          <a:p>
            <a:r>
              <a:rPr lang="en-US" dirty="0"/>
              <a:t>What is October</a:t>
            </a:r>
            <a:r>
              <a:rPr lang="en-US" baseline="0" dirty="0"/>
              <a:t> reporting </a:t>
            </a:r>
            <a:r>
              <a:rPr lang="mr-IN" baseline="0" dirty="0"/>
              <a:t>–</a:t>
            </a:r>
            <a:r>
              <a:rPr lang="en-US" baseline="0" dirty="0"/>
              <a:t> series of reports broken down by CSE and CPSE which report certain data specific to those populations.</a:t>
            </a:r>
          </a:p>
          <a:p>
            <a:endParaRPr lang="en-US" dirty="0"/>
          </a:p>
          <a:p>
            <a:r>
              <a:rPr lang="en-US" dirty="0"/>
              <a:t>We will only</a:t>
            </a:r>
            <a:r>
              <a:rPr lang="en-US" baseline="0" dirty="0"/>
              <a:t> be looking at the data that populates for the VR1-6, 8 during this workshop.</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2</a:t>
            </a:fld>
            <a:endParaRPr lang="en-US"/>
          </a:p>
        </p:txBody>
      </p:sp>
    </p:spTree>
    <p:extLst>
      <p:ext uri="{BB962C8B-B14F-4D97-AF65-F5344CB8AC3E}">
        <p14:creationId xmlns:p14="http://schemas.microsoft.com/office/powerpoint/2010/main" val="3059355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70"/>
            <a:r>
              <a:rPr lang="en-US" dirty="0"/>
              <a:t>The PD Exclusion</a:t>
            </a:r>
            <a:r>
              <a:rPr lang="en-US" baseline="0" dirty="0"/>
              <a:t> </a:t>
            </a:r>
            <a:r>
              <a:rPr lang="en-US" dirty="0"/>
              <a:t>report flags</a:t>
            </a:r>
            <a:r>
              <a:rPr lang="en-US" baseline="0" dirty="0"/>
              <a:t> students who have some of the data elements, but not all required for reporting.  </a:t>
            </a:r>
          </a:p>
          <a:p>
            <a:pPr defTabSz="966470"/>
            <a:endParaRPr lang="en-US" baseline="0" dirty="0"/>
          </a:p>
          <a:p>
            <a:r>
              <a:rPr lang="en-US" baseline="0" dirty="0"/>
              <a:t>Oct Snapshot can be exported from Frontline even though data is missing!!  Do not take a file that has data missing because you will get errors upon import into Level 0.  Import errors due to missing Snapshot records mean that the export was missing data.</a:t>
            </a:r>
          </a:p>
          <a:p>
            <a:endParaRPr lang="en-US" baseline="0" dirty="0"/>
          </a:p>
          <a:p>
            <a:r>
              <a:rPr lang="en-US" baseline="0" dirty="0"/>
              <a:t>Check with your Data Coordinator – did they have trouble with the import and remove error students?  Make sure to follow up.</a:t>
            </a:r>
          </a:p>
          <a:p>
            <a:endParaRPr lang="en-US" baseline="0" dirty="0"/>
          </a:p>
          <a:p>
            <a:r>
              <a:rPr lang="en-US" dirty="0"/>
              <a:t>Data</a:t>
            </a:r>
            <a:r>
              <a:rPr lang="en-US" baseline="0" dirty="0"/>
              <a:t> folks will need to communicate with SPED folks if they encounter errors upon import into Level 0 – Don’t just remove student from import without following up with SPED folks.</a:t>
            </a:r>
          </a:p>
        </p:txBody>
      </p:sp>
      <p:sp>
        <p:nvSpPr>
          <p:cNvPr id="4" name="Slide Number Placeholder 3"/>
          <p:cNvSpPr>
            <a:spLocks noGrp="1"/>
          </p:cNvSpPr>
          <p:nvPr>
            <p:ph type="sldNum" sz="quarter" idx="10"/>
          </p:nvPr>
        </p:nvSpPr>
        <p:spPr/>
        <p:txBody>
          <a:bodyPr/>
          <a:lstStyle/>
          <a:p>
            <a:fld id="{8AD792D7-6C03-4B3C-9F81-EEC38BD881C9}" type="slidenum">
              <a:rPr lang="en-US" smtClean="0"/>
              <a:t>23</a:t>
            </a:fld>
            <a:endParaRPr lang="en-US"/>
          </a:p>
        </p:txBody>
      </p:sp>
    </p:spTree>
    <p:extLst>
      <p:ext uri="{BB962C8B-B14F-4D97-AF65-F5344CB8AC3E}">
        <p14:creationId xmlns:p14="http://schemas.microsoft.com/office/powerpoint/2010/main" val="2260126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a matter of timing from when the student</a:t>
            </a:r>
            <a:r>
              <a:rPr lang="en-US" baseline="0" dirty="0"/>
              <a:t> was classified, to when the data was uploaded and populated through to SIRS</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24</a:t>
            </a:fld>
            <a:endParaRPr lang="en-US"/>
          </a:p>
        </p:txBody>
      </p:sp>
    </p:spTree>
    <p:extLst>
      <p:ext uri="{BB962C8B-B14F-4D97-AF65-F5344CB8AC3E}">
        <p14:creationId xmlns:p14="http://schemas.microsoft.com/office/powerpoint/2010/main" val="226012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a:t>
            </a:r>
            <a:r>
              <a:rPr lang="en-US" baseline="0" dirty="0"/>
              <a:t> to verify Included by checking Exclusions (error tracing and missing data), and by checking data points to ensure all students have been captured correctly.</a:t>
            </a:r>
          </a:p>
          <a:p>
            <a:endParaRPr lang="en-US" baseline="0" dirty="0"/>
          </a:p>
          <a:p>
            <a:r>
              <a:rPr lang="en-US" dirty="0"/>
              <a:t>You’ve already reviewed your Exception, Exclusion, and Inclusion reports - </a:t>
            </a:r>
            <a:r>
              <a:rPr lang="en-US" baseline="0" dirty="0"/>
              <a:t>and </a:t>
            </a:r>
            <a:r>
              <a:rPr lang="en-US" dirty="0"/>
              <a:t>If you have a smaller district,</a:t>
            </a:r>
            <a:r>
              <a:rPr lang="en-US" baseline="0" dirty="0"/>
              <a:t> you may be able to eye-ball your students reports and review if the basic inclusion data applies to that student.  However, if you are working in a larger district, it’s much harder to know the situation or details of each student.  How can you check to see if all students are included that should be, and vice versa?</a:t>
            </a:r>
          </a:p>
          <a:p>
            <a:endParaRPr lang="en-US" baseline="0" dirty="0"/>
          </a:p>
          <a:p>
            <a:r>
              <a:rPr lang="en-US" baseline="0" dirty="0"/>
              <a:t>We have some tips on areas to look at, based on previous experience in working with the extracts.</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25</a:t>
            </a:fld>
            <a:endParaRPr lang="en-US"/>
          </a:p>
        </p:txBody>
      </p:sp>
    </p:spTree>
    <p:extLst>
      <p:ext uri="{BB962C8B-B14F-4D97-AF65-F5344CB8AC3E}">
        <p14:creationId xmlns:p14="http://schemas.microsoft.com/office/powerpoint/2010/main" val="4280072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89">
              <a:defRPr/>
            </a:pPr>
            <a:r>
              <a:rPr lang="en-US" dirty="0"/>
              <a:t>GOLDEN RULEE!!  At</a:t>
            </a:r>
            <a:r>
              <a:rPr lang="en-US" baseline="0" dirty="0"/>
              <a:t> the core of being included is a student’s Decision Status.  The extract looks at the latest finalized document, so if this document is in error, may report when it shouldn’t, or vice versa.  </a:t>
            </a:r>
          </a:p>
          <a:p>
            <a:pPr defTabSz="950689">
              <a:defRPr/>
            </a:pPr>
            <a:endParaRPr lang="en-US" dirty="0"/>
          </a:p>
          <a:p>
            <a:pPr defTabSz="950689">
              <a:defRPr/>
            </a:pPr>
            <a:r>
              <a:rPr lang="en-US" baseline="0" dirty="0"/>
              <a:t>Always come back to this chart to help you determine if a student should be included based </a:t>
            </a:r>
            <a:r>
              <a:rPr lang="en-US" baseline="0"/>
              <a:t>on their D/S.</a:t>
            </a:r>
            <a:endParaRPr lang="en-US" baseline="0" dirty="0"/>
          </a:p>
          <a:p>
            <a:pPr defTabSz="950689">
              <a:defRPr/>
            </a:pPr>
            <a:endParaRPr lang="en-US" baseline="0" dirty="0"/>
          </a:p>
          <a:p>
            <a:pPr defTabSz="950689">
              <a:defRPr/>
            </a:pPr>
            <a:r>
              <a:rPr lang="en-US" dirty="0"/>
              <a:t>REFER TO HO</a:t>
            </a:r>
            <a:r>
              <a:rPr lang="en-US" baseline="0" dirty="0"/>
              <a:t> #4: FRONTLINE IEP DECISION STATUS GUIDELINES CHART</a:t>
            </a:r>
          </a:p>
          <a:p>
            <a:pPr defTabSz="950689">
              <a:defRPr/>
            </a:pPr>
            <a:endParaRPr lang="en-US" baseline="0" dirty="0"/>
          </a:p>
          <a:p>
            <a:pPr defTabSz="950689">
              <a:defRPr/>
            </a:pPr>
            <a:r>
              <a:rPr lang="en-US" dirty="0"/>
              <a:t>REVIEW:</a:t>
            </a:r>
            <a:r>
              <a:rPr lang="en-US" baseline="0" dirty="0"/>
              <a:t> RADAR:  Parentally Placed students can give people a headache, etc. refer to the chart when working with students who may have classification scenarios you aren’t sure of and whether or not they are reported.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26</a:t>
            </a:fld>
            <a:endParaRPr lang="en-US"/>
          </a:p>
        </p:txBody>
      </p:sp>
    </p:spTree>
    <p:extLst>
      <p:ext uri="{BB962C8B-B14F-4D97-AF65-F5344CB8AC3E}">
        <p14:creationId xmlns:p14="http://schemas.microsoft.com/office/powerpoint/2010/main" val="3839649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do these fields mean?  Refer again to HO #3</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27</a:t>
            </a:fld>
            <a:endParaRPr lang="en-US"/>
          </a:p>
        </p:txBody>
      </p:sp>
    </p:spTree>
    <p:extLst>
      <p:ext uri="{BB962C8B-B14F-4D97-AF65-F5344CB8AC3E}">
        <p14:creationId xmlns:p14="http://schemas.microsoft.com/office/powerpoint/2010/main" val="11940268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tell you where we found errors,</a:t>
            </a:r>
            <a:r>
              <a:rPr lang="en-US" baseline="0" dirty="0"/>
              <a:t> but exactly the actions that caused the errors, I couldn’t say because there are so many factors involved in the SPED process.  </a:t>
            </a:r>
          </a:p>
          <a:p>
            <a:endParaRPr lang="en-US" baseline="0" dirty="0"/>
          </a:p>
          <a:p>
            <a:r>
              <a:rPr lang="en-US" baseline="0" dirty="0"/>
              <a:t>We wanted to include at least one tip on how to investigate this area in your data, but you may have your own process, suggestions or strategies.  Please share!!</a:t>
            </a:r>
          </a:p>
        </p:txBody>
      </p:sp>
      <p:sp>
        <p:nvSpPr>
          <p:cNvPr id="4" name="Slide Number Placeholder 3"/>
          <p:cNvSpPr>
            <a:spLocks noGrp="1"/>
          </p:cNvSpPr>
          <p:nvPr>
            <p:ph type="sldNum" sz="quarter" idx="10"/>
          </p:nvPr>
        </p:nvSpPr>
        <p:spPr/>
        <p:txBody>
          <a:bodyPr/>
          <a:lstStyle/>
          <a:p>
            <a:fld id="{8AD792D7-6C03-4B3C-9F81-EEC38BD881C9}" type="slidenum">
              <a:rPr lang="en-US" smtClean="0"/>
              <a:t>28</a:t>
            </a:fld>
            <a:endParaRPr lang="en-US"/>
          </a:p>
        </p:txBody>
      </p:sp>
    </p:spTree>
    <p:extLst>
      <p:ext uri="{BB962C8B-B14F-4D97-AF65-F5344CB8AC3E}">
        <p14:creationId xmlns:p14="http://schemas.microsoft.com/office/powerpoint/2010/main" val="34227094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These are some of the areas where we’ve encountered issues after tracing back Inclusion or Exclusion errors with various districts. In some cases it was because of an error discovered in the verification process, in others, inaccuracies were discovered once the data was uploaded and being reviewed. </a:t>
            </a:r>
          </a:p>
          <a:p>
            <a:pPr defTabSz="948507">
              <a:defRPr/>
            </a:pPr>
            <a:endParaRPr lang="en-US" baseline="0" dirty="0"/>
          </a:p>
          <a:p>
            <a:r>
              <a:rPr lang="en-US" baseline="0" dirty="0"/>
              <a:t>Merely suggestions of areas you could check anywhere in your process which can help with the integrity of your data. </a:t>
            </a:r>
            <a:r>
              <a:rPr lang="en-US" dirty="0"/>
              <a:t>Some of these areas can</a:t>
            </a:r>
            <a:r>
              <a:rPr lang="en-US" baseline="0" dirty="0"/>
              <a:t> overlap each other in certain scenarios – keep an umbrella view.</a:t>
            </a:r>
          </a:p>
        </p:txBody>
      </p:sp>
      <p:sp>
        <p:nvSpPr>
          <p:cNvPr id="4" name="Slide Number Placeholder 3"/>
          <p:cNvSpPr>
            <a:spLocks noGrp="1"/>
          </p:cNvSpPr>
          <p:nvPr>
            <p:ph type="sldNum" sz="quarter" idx="10"/>
          </p:nvPr>
        </p:nvSpPr>
        <p:spPr/>
        <p:txBody>
          <a:bodyPr/>
          <a:lstStyle/>
          <a:p>
            <a:fld id="{8AD792D7-6C03-4B3C-9F81-EEC38BD881C9}" type="slidenum">
              <a:rPr lang="en-US" smtClean="0"/>
              <a:t>29</a:t>
            </a:fld>
            <a:endParaRPr lang="en-US"/>
          </a:p>
        </p:txBody>
      </p:sp>
    </p:spTree>
    <p:extLst>
      <p:ext uri="{BB962C8B-B14F-4D97-AF65-F5344CB8AC3E}">
        <p14:creationId xmlns:p14="http://schemas.microsoft.com/office/powerpoint/2010/main" val="3422709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Remember the Golden Rule of Inclusion:  Classified students with an IEP in effect, and with programs or services that span BEDS day will be included on the October SS  </a:t>
            </a:r>
          </a:p>
          <a:p>
            <a:endParaRPr lang="en-US" baseline="0" dirty="0"/>
          </a:p>
          <a:p>
            <a:r>
              <a:rPr lang="en-US" baseline="0" dirty="0"/>
              <a:t>Docs in DRAFT mode will not be included!  Date of creation of draft before BEDS day, implies the potential for student to have an IEP and services that started before BEDS day.  Would want to check this.</a:t>
            </a:r>
          </a:p>
          <a:p>
            <a:pPr defTabSz="948507">
              <a:defRPr/>
            </a:pPr>
            <a:endParaRPr lang="en-US" baseline="0" dirty="0"/>
          </a:p>
          <a:p>
            <a:pPr defTabSz="948507">
              <a:defRPr/>
            </a:pPr>
            <a:r>
              <a:rPr lang="en-US" baseline="0" dirty="0"/>
              <a:t>This is usually just a matter of timing between when doc was created, and meeting was held to determine start of services.  </a:t>
            </a:r>
          </a:p>
        </p:txBody>
      </p:sp>
      <p:sp>
        <p:nvSpPr>
          <p:cNvPr id="4" name="Slide Number Placeholder 3"/>
          <p:cNvSpPr>
            <a:spLocks noGrp="1"/>
          </p:cNvSpPr>
          <p:nvPr>
            <p:ph type="sldNum" sz="quarter" idx="10"/>
          </p:nvPr>
        </p:nvSpPr>
        <p:spPr/>
        <p:txBody>
          <a:bodyPr/>
          <a:lstStyle/>
          <a:p>
            <a:fld id="{8AD792D7-6C03-4B3C-9F81-EEC38BD881C9}" type="slidenum">
              <a:rPr lang="en-US" smtClean="0"/>
              <a:t>30</a:t>
            </a:fld>
            <a:endParaRPr lang="en-US"/>
          </a:p>
        </p:txBody>
      </p:sp>
    </p:spTree>
    <p:extLst>
      <p:ext uri="{BB962C8B-B14F-4D97-AF65-F5344CB8AC3E}">
        <p14:creationId xmlns:p14="http://schemas.microsoft.com/office/powerpoint/2010/main" val="27542598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May already have your own listing to find recently classified, but can use </a:t>
            </a:r>
            <a:r>
              <a:rPr lang="en-US" dirty="0"/>
              <a:t>Select Query to find any draft</a:t>
            </a:r>
            <a:r>
              <a:rPr lang="en-US" baseline="0" dirty="0"/>
              <a:t>s created before BEDS day.  These are the most likely to have students who may have services starting before or on BEDS day, so would need to be finalized.</a:t>
            </a:r>
            <a:endParaRPr lang="en-US" dirty="0"/>
          </a:p>
          <a:p>
            <a:endParaRPr lang="en-US" baseline="0" dirty="0"/>
          </a:p>
          <a:p>
            <a:r>
              <a:rPr lang="en-US" baseline="0" dirty="0"/>
              <a:t>Use Initial because these would be students who have recently been brought before the committees</a:t>
            </a:r>
          </a:p>
          <a:p>
            <a:endParaRPr lang="en-US" baseline="0" dirty="0"/>
          </a:p>
          <a:p>
            <a:r>
              <a:rPr lang="en-US" baseline="0" dirty="0"/>
              <a:t>Drafts for “Pending” students are excluded, since they have not yet been determined, and would not have a Decision Status</a:t>
            </a:r>
          </a:p>
          <a:p>
            <a:endParaRPr lang="en-US" baseline="0" dirty="0"/>
          </a:p>
          <a:p>
            <a:r>
              <a:rPr lang="en-US" baseline="0" dirty="0"/>
              <a:t>Date the draft was created would be up to and including BEDS day.</a:t>
            </a:r>
          </a:p>
        </p:txBody>
      </p:sp>
      <p:sp>
        <p:nvSpPr>
          <p:cNvPr id="4" name="Slide Number Placeholder 3"/>
          <p:cNvSpPr>
            <a:spLocks noGrp="1"/>
          </p:cNvSpPr>
          <p:nvPr>
            <p:ph type="sldNum" sz="quarter" idx="10"/>
          </p:nvPr>
        </p:nvSpPr>
        <p:spPr/>
        <p:txBody>
          <a:bodyPr/>
          <a:lstStyle/>
          <a:p>
            <a:fld id="{8AD792D7-6C03-4B3C-9F81-EEC38BD881C9}" type="slidenum">
              <a:rPr lang="en-US" smtClean="0"/>
              <a:t>31</a:t>
            </a:fld>
            <a:endParaRPr lang="en-US"/>
          </a:p>
        </p:txBody>
      </p:sp>
    </p:spTree>
    <p:extLst>
      <p:ext uri="{BB962C8B-B14F-4D97-AF65-F5344CB8AC3E}">
        <p14:creationId xmlns:p14="http://schemas.microsoft.com/office/powerpoint/2010/main" val="2754259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89">
              <a:defRPr/>
            </a:pPr>
            <a:r>
              <a:rPr lang="en-US" dirty="0"/>
              <a:t>Draft</a:t>
            </a:r>
            <a:r>
              <a:rPr lang="en-US" baseline="0" dirty="0"/>
              <a:t> start date before BEDS – clue you in to the intention of starting IEP and services prior to BEDS day</a:t>
            </a:r>
          </a:p>
          <a:p>
            <a:pPr defTabSz="950689">
              <a:defRPr/>
            </a:pPr>
            <a:endParaRPr lang="en-US" baseline="0" dirty="0"/>
          </a:p>
          <a:p>
            <a:pPr defTabSz="950689">
              <a:defRPr/>
            </a:pPr>
            <a:r>
              <a:rPr lang="en-US" baseline="0" dirty="0"/>
              <a:t>Drafts created prefill with the first and last day of the school year – check if these dates are still accurate, or if they need to change.</a:t>
            </a:r>
          </a:p>
          <a:p>
            <a:pPr defTabSz="950689">
              <a:defRPr/>
            </a:pPr>
            <a:endParaRPr lang="en-US" baseline="0" dirty="0"/>
          </a:p>
          <a:p>
            <a:pPr defTabSz="950689">
              <a:defRPr/>
            </a:pPr>
            <a:r>
              <a:rPr lang="en-US" baseline="0" dirty="0"/>
              <a:t>Although this Draft document was created before BEDS day, the student’s projected start date of IEP was after BEDS day, so student would not be included.</a:t>
            </a:r>
          </a:p>
          <a:p>
            <a:pPr defTabSz="950689">
              <a:defRPr/>
            </a:pPr>
            <a:endParaRPr lang="en-US" baseline="0" dirty="0" err="1"/>
          </a:p>
        </p:txBody>
      </p:sp>
      <p:sp>
        <p:nvSpPr>
          <p:cNvPr id="4" name="Slide Number Placeholder 3"/>
          <p:cNvSpPr>
            <a:spLocks noGrp="1"/>
          </p:cNvSpPr>
          <p:nvPr>
            <p:ph type="sldNum" sz="quarter" idx="10"/>
          </p:nvPr>
        </p:nvSpPr>
        <p:spPr/>
        <p:txBody>
          <a:bodyPr/>
          <a:lstStyle/>
          <a:p>
            <a:fld id="{8AD792D7-6C03-4B3C-9F81-EEC38BD881C9}" type="slidenum">
              <a:rPr lang="en-US" smtClean="0"/>
              <a:t>32</a:t>
            </a:fld>
            <a:endParaRPr lang="en-US"/>
          </a:p>
        </p:txBody>
      </p:sp>
    </p:spTree>
    <p:extLst>
      <p:ext uri="{BB962C8B-B14F-4D97-AF65-F5344CB8AC3E}">
        <p14:creationId xmlns:p14="http://schemas.microsoft.com/office/powerpoint/2010/main" val="753497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689">
              <a:defRPr/>
            </a:pPr>
            <a:r>
              <a:rPr lang="en-US" dirty="0"/>
              <a:t>Get your DB’s ready – login</a:t>
            </a:r>
            <a:r>
              <a:rPr lang="en-US" baseline="0" dirty="0"/>
              <a:t> to the sites you have access to L0, PD, Frontline</a:t>
            </a:r>
            <a:endParaRPr lang="en-US" dirty="0"/>
          </a:p>
          <a:p>
            <a:endParaRPr lang="en-US" dirty="0"/>
          </a:p>
          <a:p>
            <a:r>
              <a:rPr lang="en-US" dirty="0"/>
              <a:t>Merger of data from</a:t>
            </a:r>
            <a:r>
              <a:rPr lang="en-US" baseline="0" dirty="0"/>
              <a:t> two different systems.  </a:t>
            </a:r>
            <a:r>
              <a:rPr lang="en-US" dirty="0"/>
              <a:t>How it come</a:t>
            </a:r>
            <a:r>
              <a:rPr lang="en-US" baseline="0" dirty="0"/>
              <a:t> together, going to the chapel and </a:t>
            </a:r>
            <a:r>
              <a:rPr lang="en-US" baseline="0" dirty="0" err="1"/>
              <a:t>gonna</a:t>
            </a:r>
            <a:r>
              <a:rPr lang="en-US" baseline="0" dirty="0"/>
              <a:t> get married</a:t>
            </a:r>
          </a:p>
          <a:p>
            <a:endParaRPr lang="en-US" baseline="0" dirty="0"/>
          </a:p>
          <a:p>
            <a:r>
              <a:rPr lang="en-US" baseline="0" dirty="0" err="1"/>
              <a:t>Daron</a:t>
            </a:r>
            <a:r>
              <a:rPr lang="en-US" baseline="0" dirty="0"/>
              <a:t> </a:t>
            </a:r>
            <a:r>
              <a:rPr lang="mr-IN" baseline="0" dirty="0"/>
              <a:t>–</a:t>
            </a:r>
            <a:r>
              <a:rPr lang="en-US" baseline="0" dirty="0"/>
              <a:t>  how it flows and how errors happen.  touch on some common errors </a:t>
            </a:r>
            <a:r>
              <a:rPr lang="mr-IN" baseline="0" dirty="0"/>
              <a:t>–</a:t>
            </a:r>
            <a:r>
              <a:rPr lang="en-US" baseline="0" dirty="0"/>
              <a:t> time after to work on particular errors you are encountering</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4</a:t>
            </a:fld>
            <a:endParaRPr lang="en-US"/>
          </a:p>
        </p:txBody>
      </p:sp>
    </p:spTree>
    <p:extLst>
      <p:ext uri="{BB962C8B-B14F-4D97-AF65-F5344CB8AC3E}">
        <p14:creationId xmlns:p14="http://schemas.microsoft.com/office/powerpoint/2010/main" val="1972350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transfer is accepted, it automatically becomes a DRAFT and the start dates default to the beginning of your school year.  Important to make sure these dates get changed to no sooner than the date the student enrolled in the district.</a:t>
            </a:r>
          </a:p>
          <a:p>
            <a:endParaRPr lang="en-US" dirty="0"/>
          </a:p>
          <a:p>
            <a:pPr defTabSz="948507">
              <a:defRPr/>
            </a:pPr>
            <a:r>
              <a:rPr lang="en-US" b="1" dirty="0"/>
              <a:t>Tip</a:t>
            </a:r>
            <a:r>
              <a:rPr lang="en-US" dirty="0"/>
              <a:t>: Get a report</a:t>
            </a:r>
            <a:r>
              <a:rPr lang="en-US" baseline="0" dirty="0"/>
              <a:t> of enrollment entries from SMS to CONFIRM start dates of previous transfer documents. </a:t>
            </a:r>
          </a:p>
          <a:p>
            <a:endParaRPr lang="en-US" dirty="0"/>
          </a:p>
          <a:p>
            <a:r>
              <a:rPr lang="en-US" dirty="0"/>
              <a:t>Depending on the time of year in which the student enrolls in the receiving district, the district's October Snapshot may be affected. It is important to finalize the draft document sent by the sending district as soon as possible after the student enrolls. This can ensure the student is properly captured on the October Snapshot as the district is providing services to the student and should be counted.</a:t>
            </a: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33</a:t>
            </a:fld>
            <a:endParaRPr lang="en-US"/>
          </a:p>
        </p:txBody>
      </p:sp>
    </p:spTree>
    <p:extLst>
      <p:ext uri="{BB962C8B-B14F-4D97-AF65-F5344CB8AC3E}">
        <p14:creationId xmlns:p14="http://schemas.microsoft.com/office/powerpoint/2010/main" val="7534971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Use Transfer student listing to compare to Oct SS students – missing or included? </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34</a:t>
            </a:fld>
            <a:endParaRPr lang="en-US"/>
          </a:p>
        </p:txBody>
      </p:sp>
    </p:spTree>
    <p:extLst>
      <p:ext uri="{BB962C8B-B14F-4D97-AF65-F5344CB8AC3E}">
        <p14:creationId xmlns:p14="http://schemas.microsoft.com/office/powerpoint/2010/main" val="753497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First thing I’m going to check in the Transfer list is all the Draft docs won’t report a student – Investigate if document would include student if finalized.</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35</a:t>
            </a:fld>
            <a:endParaRPr lang="en-US"/>
          </a:p>
        </p:txBody>
      </p:sp>
    </p:spTree>
    <p:extLst>
      <p:ext uri="{BB962C8B-B14F-4D97-AF65-F5344CB8AC3E}">
        <p14:creationId xmlns:p14="http://schemas.microsoft.com/office/powerpoint/2010/main" val="7534971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Investigative research based on the chicklets, Start Dates, and Doc ID numbers</a:t>
            </a:r>
          </a:p>
          <a:p>
            <a:endParaRPr lang="en-US" dirty="0"/>
          </a:p>
          <a:p>
            <a:r>
              <a:rPr lang="en-US" dirty="0"/>
              <a:t>Contrast</a:t>
            </a:r>
            <a:r>
              <a:rPr lang="en-US" baseline="0" dirty="0"/>
              <a:t> and compare - </a:t>
            </a:r>
            <a:endParaRPr lang="en-US" dirty="0"/>
          </a:p>
          <a:p>
            <a:r>
              <a:rPr lang="en-US" dirty="0"/>
              <a:t>Checking Transfer</a:t>
            </a:r>
            <a:r>
              <a:rPr lang="en-US" baseline="0" dirty="0"/>
              <a:t> students against Oct Snapshot data – are students in your query on the snapshot, or missing from the snapshot?</a:t>
            </a:r>
          </a:p>
          <a:p>
            <a:endParaRPr lang="en-US" baseline="0" dirty="0"/>
          </a:p>
          <a:p>
            <a:r>
              <a:rPr lang="en-US" baseline="0" dirty="0"/>
              <a:t>I like to open all transfer students and check docs – sometimes catch other clerical issues that aren’t affecting snapshot, but would be good cleanup.</a:t>
            </a:r>
          </a:p>
          <a:p>
            <a:endParaRPr lang="en-US" baseline="0" dirty="0"/>
          </a:p>
          <a:p>
            <a:r>
              <a:rPr lang="en-US" baseline="0" dirty="0"/>
              <a:t>Sometimes can find other clerical areas that need attention while investigating.</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36</a:t>
            </a:fld>
            <a:endParaRPr lang="en-US"/>
          </a:p>
        </p:txBody>
      </p:sp>
    </p:spTree>
    <p:extLst>
      <p:ext uri="{BB962C8B-B14F-4D97-AF65-F5344CB8AC3E}">
        <p14:creationId xmlns:p14="http://schemas.microsoft.com/office/powerpoint/2010/main" val="753497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want to report students</a:t>
            </a:r>
            <a:r>
              <a:rPr lang="en-US" baseline="0" dirty="0"/>
              <a:t> on snapshot that you are not responsible for.</a:t>
            </a:r>
          </a:p>
          <a:p>
            <a:endParaRPr lang="en-US" baseline="0" dirty="0"/>
          </a:p>
          <a:p>
            <a:r>
              <a:rPr lang="en-US" baseline="0" dirty="0"/>
              <a:t>Consult Decision Status chart if unsure of Parentally Placed criteria.</a:t>
            </a:r>
          </a:p>
          <a:p>
            <a:endParaRPr lang="en-US" baseline="0" dirty="0"/>
          </a:p>
          <a:p>
            <a:r>
              <a:rPr lang="en-US" baseline="0" dirty="0"/>
              <a:t>New doc with different services is created – first doc was not changed to reflect that the student was not receiving those services while that IEP was in effect.  IEP could have a start date that spans BEDS day, and P/S that span BEDS day, but student isn’t actually receiving those services.</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37</a:t>
            </a:fld>
            <a:endParaRPr lang="en-US"/>
          </a:p>
        </p:txBody>
      </p:sp>
    </p:spTree>
    <p:extLst>
      <p:ext uri="{BB962C8B-B14F-4D97-AF65-F5344CB8AC3E}">
        <p14:creationId xmlns:p14="http://schemas.microsoft.com/office/powerpoint/2010/main" val="604439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with data warehouse to get confirmation of enrollment exit dates for</a:t>
            </a:r>
            <a:r>
              <a:rPr lang="en-US" baseline="0" dirty="0"/>
              <a:t> students who exited the district – SIRS exit reason: Moved, known to Continue</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38</a:t>
            </a:fld>
            <a:endParaRPr lang="en-US"/>
          </a:p>
        </p:txBody>
      </p:sp>
    </p:spTree>
    <p:extLst>
      <p:ext uri="{BB962C8B-B14F-4D97-AF65-F5344CB8AC3E}">
        <p14:creationId xmlns:p14="http://schemas.microsoft.com/office/powerpoint/2010/main" val="2894756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1" baseline="0" dirty="0"/>
              <a:t>SIRS exit reason: Moved, known to Continue</a:t>
            </a:r>
            <a:endParaRPr lang="en-US" b="1" dirty="0"/>
          </a:p>
          <a:p>
            <a:pPr defTabSz="948507">
              <a:defRPr/>
            </a:pPr>
            <a:r>
              <a:rPr lang="en-US" dirty="0"/>
              <a:t>Talk with data warehouse to get confirmation of enrollment exit dates for</a:t>
            </a:r>
            <a:r>
              <a:rPr lang="en-US" baseline="0" dirty="0"/>
              <a:t> students who exited the district – </a:t>
            </a:r>
          </a:p>
          <a:p>
            <a:pPr defTabSz="948507">
              <a:defRPr/>
            </a:pPr>
            <a:endParaRPr lang="en-US" baseline="0" dirty="0"/>
          </a:p>
          <a:p>
            <a:pPr defTabSz="948507">
              <a:defRPr/>
            </a:pPr>
            <a:r>
              <a:rPr lang="en-US" baseline="0" dirty="0"/>
              <a:t>Compare this list to SS – if student exited prior to BEDS day, but is on the SS, then you would have to investigate.</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39</a:t>
            </a:fld>
            <a:endParaRPr lang="en-US"/>
          </a:p>
        </p:txBody>
      </p:sp>
    </p:spTree>
    <p:extLst>
      <p:ext uri="{BB962C8B-B14F-4D97-AF65-F5344CB8AC3E}">
        <p14:creationId xmlns:p14="http://schemas.microsoft.com/office/powerpoint/2010/main" val="753497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40</a:t>
            </a:fld>
            <a:endParaRPr lang="en-US"/>
          </a:p>
        </p:txBody>
      </p:sp>
    </p:spTree>
    <p:extLst>
      <p:ext uri="{BB962C8B-B14F-4D97-AF65-F5344CB8AC3E}">
        <p14:creationId xmlns:p14="http://schemas.microsoft.com/office/powerpoint/2010/main" val="753497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a:t>
            </a:r>
            <a:r>
              <a:rPr lang="en-US" baseline="0" dirty="0"/>
              <a:t> of what I’ve covered in the last few slides are strategies for folks to check their data, but basically using reports and then ‘eyeballing’ the data to compare and contrast.  </a:t>
            </a:r>
            <a:br>
              <a:rPr lang="en-US" baseline="0" dirty="0"/>
            </a:br>
            <a:endParaRPr lang="en-US" baseline="0" dirty="0"/>
          </a:p>
          <a:p>
            <a:r>
              <a:rPr lang="en-US" baseline="0" dirty="0"/>
              <a:t>If you feel confident working with raw data in Excel or Access, or have someone in your department that could help you,  these Deep Dive suggestions are good for some preliminary raw data checks. </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41</a:t>
            </a:fld>
            <a:endParaRPr lang="en-US"/>
          </a:p>
        </p:txBody>
      </p:sp>
    </p:spTree>
    <p:extLst>
      <p:ext uri="{BB962C8B-B14F-4D97-AF65-F5344CB8AC3E}">
        <p14:creationId xmlns:p14="http://schemas.microsoft.com/office/powerpoint/2010/main" val="2935042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your level of comfort</a:t>
            </a:r>
            <a:r>
              <a:rPr lang="en-US" baseline="0" dirty="0"/>
              <a:t> with Excel or Access, these are some suggestions for comparing your Included files</a:t>
            </a:r>
          </a:p>
          <a:p>
            <a:endParaRPr lang="en-US" baseline="0" dirty="0"/>
          </a:p>
          <a:p>
            <a:r>
              <a:rPr lang="en-US" baseline="0" dirty="0"/>
              <a:t>Compare and contrast – what are the discrepancies?  Investigate the student in Frontline – might be one of the Radar areas!</a:t>
            </a:r>
          </a:p>
        </p:txBody>
      </p:sp>
      <p:sp>
        <p:nvSpPr>
          <p:cNvPr id="4" name="Slide Number Placeholder 3"/>
          <p:cNvSpPr>
            <a:spLocks noGrp="1"/>
          </p:cNvSpPr>
          <p:nvPr>
            <p:ph type="sldNum" sz="quarter" idx="10"/>
          </p:nvPr>
        </p:nvSpPr>
        <p:spPr/>
        <p:txBody>
          <a:bodyPr/>
          <a:lstStyle/>
          <a:p>
            <a:fld id="{8AD792D7-6C03-4B3C-9F81-EEC38BD881C9}" type="slidenum">
              <a:rPr lang="en-US" smtClean="0"/>
              <a:t>42</a:t>
            </a:fld>
            <a:endParaRPr lang="en-US"/>
          </a:p>
        </p:txBody>
      </p:sp>
    </p:spTree>
    <p:extLst>
      <p:ext uri="{BB962C8B-B14F-4D97-AF65-F5344CB8AC3E}">
        <p14:creationId xmlns:p14="http://schemas.microsoft.com/office/powerpoint/2010/main" val="307729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REFER TO BLUE CHART (HANDOUT #1)</a:t>
            </a:r>
            <a:endParaRPr lang="en-US" dirty="0">
              <a:solidFill>
                <a:srgbClr val="FF0000"/>
              </a:solidFill>
            </a:endParaRPr>
          </a:p>
          <a:p>
            <a:endParaRPr lang="en-US" dirty="0"/>
          </a:p>
          <a:p>
            <a:r>
              <a:rPr lang="en-US" dirty="0"/>
              <a:t>What is included?</a:t>
            </a:r>
            <a:r>
              <a:rPr lang="en-US" baseline="0" dirty="0"/>
              <a:t>  </a:t>
            </a:r>
          </a:p>
          <a:p>
            <a:endParaRPr lang="en-US" baseline="0" dirty="0"/>
          </a:p>
          <a:p>
            <a:r>
              <a:rPr lang="en-US" baseline="0" dirty="0"/>
              <a:t>Building of Enrollment </a:t>
            </a:r>
            <a:r>
              <a:rPr lang="mr-IN" baseline="0" dirty="0"/>
              <a:t>–</a:t>
            </a:r>
            <a:r>
              <a:rPr lang="en-US" baseline="0" dirty="0"/>
              <a:t> where is the student attending? B1, B2, Mary </a:t>
            </a:r>
            <a:r>
              <a:rPr lang="en-US" baseline="0" dirty="0" err="1"/>
              <a:t>Cariola</a:t>
            </a:r>
            <a:r>
              <a:rPr lang="en-US" baseline="0" dirty="0"/>
              <a:t>, private school.  Equals </a:t>
            </a:r>
            <a:r>
              <a:rPr lang="en-US" b="1" baseline="0" dirty="0"/>
              <a:t>Location Code </a:t>
            </a:r>
            <a:r>
              <a:rPr lang="en-US" baseline="0" dirty="0"/>
              <a:t>in Level 0</a:t>
            </a:r>
          </a:p>
        </p:txBody>
      </p:sp>
      <p:sp>
        <p:nvSpPr>
          <p:cNvPr id="4" name="Slide Number Placeholder 3"/>
          <p:cNvSpPr>
            <a:spLocks noGrp="1"/>
          </p:cNvSpPr>
          <p:nvPr>
            <p:ph type="sldNum" sz="quarter" idx="10"/>
          </p:nvPr>
        </p:nvSpPr>
        <p:spPr/>
        <p:txBody>
          <a:bodyPr/>
          <a:lstStyle/>
          <a:p>
            <a:fld id="{8AD792D7-6C03-4B3C-9F81-EEC38BD881C9}" type="slidenum">
              <a:rPr lang="en-US" smtClean="0"/>
              <a:t>5</a:t>
            </a:fld>
            <a:endParaRPr lang="en-US"/>
          </a:p>
        </p:txBody>
      </p:sp>
    </p:spTree>
    <p:extLst>
      <p:ext uri="{BB962C8B-B14F-4D97-AF65-F5344CB8AC3E}">
        <p14:creationId xmlns:p14="http://schemas.microsoft.com/office/powerpoint/2010/main" val="3627784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AD792D7-6C03-4B3C-9F81-EEC38BD881C9}" type="slidenum">
              <a:rPr lang="en-US" smtClean="0"/>
              <a:t>43</a:t>
            </a:fld>
            <a:endParaRPr lang="en-US"/>
          </a:p>
        </p:txBody>
      </p:sp>
    </p:spTree>
    <p:extLst>
      <p:ext uri="{BB962C8B-B14F-4D97-AF65-F5344CB8AC3E}">
        <p14:creationId xmlns:p14="http://schemas.microsoft.com/office/powerpoint/2010/main" val="30772994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in PD site, can review the Inclusion list for all the</a:t>
            </a:r>
            <a:r>
              <a:rPr lang="en-US" baseline="0" dirty="0"/>
              <a:t> details</a:t>
            </a:r>
          </a:p>
          <a:p>
            <a:r>
              <a:rPr lang="en-US" baseline="0" dirty="0"/>
              <a:t>AND</a:t>
            </a:r>
          </a:p>
          <a:p>
            <a:r>
              <a:rPr lang="en-US" baseline="0" dirty="0"/>
              <a:t>Open each VR to review specifics of that reporting category</a:t>
            </a:r>
          </a:p>
          <a:p>
            <a:endParaRPr lang="en-US" baseline="0" dirty="0"/>
          </a:p>
          <a:p>
            <a:r>
              <a:rPr lang="en-US" baseline="0" dirty="0"/>
              <a:t>Department Chairs – get involved to help review the data!</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44</a:t>
            </a:fld>
            <a:endParaRPr lang="en-US"/>
          </a:p>
        </p:txBody>
      </p:sp>
    </p:spTree>
    <p:extLst>
      <p:ext uri="{BB962C8B-B14F-4D97-AF65-F5344CB8AC3E}">
        <p14:creationId xmlns:p14="http://schemas.microsoft.com/office/powerpoint/2010/main" val="3952119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Hover over SED Primary Service Provider to see the Location</a:t>
            </a:r>
          </a:p>
          <a:p>
            <a:pPr defTabSz="948507">
              <a:defRPr/>
            </a:pPr>
            <a:endParaRPr lang="en-US" baseline="0" dirty="0"/>
          </a:p>
          <a:p>
            <a:pPr defTabSz="948507">
              <a:defRPr/>
            </a:pPr>
            <a:r>
              <a:rPr lang="en-US" baseline="0" dirty="0"/>
              <a:t>TALK POINT:  Sometimes a student changes locations, but the info doesn’t get communicated with the Registrar.  Request an enrollment report for all outside placed students from Data person to review Provider Locations.  </a:t>
            </a:r>
          </a:p>
          <a:p>
            <a:pPr defTabSz="948507">
              <a:defRPr/>
            </a:pPr>
            <a:endParaRPr lang="en-US" baseline="0" dirty="0"/>
          </a:p>
        </p:txBody>
      </p:sp>
      <p:sp>
        <p:nvSpPr>
          <p:cNvPr id="4" name="Slide Number Placeholder 3"/>
          <p:cNvSpPr>
            <a:spLocks noGrp="1"/>
          </p:cNvSpPr>
          <p:nvPr>
            <p:ph type="sldNum" sz="quarter" idx="10"/>
          </p:nvPr>
        </p:nvSpPr>
        <p:spPr/>
        <p:txBody>
          <a:bodyPr/>
          <a:lstStyle/>
          <a:p>
            <a:fld id="{8AD792D7-6C03-4B3C-9F81-EEC38BD881C9}" type="slidenum">
              <a:rPr lang="en-US" smtClean="0"/>
              <a:t>45</a:t>
            </a:fld>
            <a:endParaRPr lang="en-US"/>
          </a:p>
        </p:txBody>
      </p:sp>
    </p:spTree>
    <p:extLst>
      <p:ext uri="{BB962C8B-B14F-4D97-AF65-F5344CB8AC3E}">
        <p14:creationId xmlns:p14="http://schemas.microsoft.com/office/powerpoint/2010/main" val="25330807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baseline="0" dirty="0"/>
              <a:t>Primary Service Provider – only show the code, would need a crosswalk – Print this out of Frontline?</a:t>
            </a:r>
          </a:p>
          <a:p>
            <a:pPr defTabSz="948507">
              <a:defRPr/>
            </a:pPr>
            <a:r>
              <a:rPr lang="en-US" baseline="0" dirty="0"/>
              <a:t>Run Frontline Inclusion and choose LRE Category</a:t>
            </a:r>
          </a:p>
          <a:p>
            <a:pPr defTabSz="948507">
              <a:defRPr/>
            </a:pPr>
            <a:endParaRPr lang="en-US" baseline="0" dirty="0"/>
          </a:p>
          <a:p>
            <a:pPr defTabSz="948507">
              <a:defRPr/>
            </a:pPr>
            <a:r>
              <a:rPr lang="en-US" baseline="0" dirty="0"/>
              <a:t>VR 4 – Preschool LRE</a:t>
            </a:r>
          </a:p>
          <a:p>
            <a:pPr defTabSz="948507">
              <a:defRPr/>
            </a:pPr>
            <a:r>
              <a:rPr lang="en-US" baseline="0" dirty="0"/>
              <a:t>VR 5 – School Age LRE</a:t>
            </a:r>
          </a:p>
          <a:p>
            <a:pPr defTabSz="948507">
              <a:defRPr/>
            </a:pPr>
            <a:endParaRPr lang="en-US" baseline="0" dirty="0"/>
          </a:p>
          <a:p>
            <a:pPr defTabSz="948507">
              <a:defRPr/>
            </a:pPr>
            <a:r>
              <a:rPr lang="en-US" baseline="0" dirty="0"/>
              <a:t>HANDOUT #3  - Frontline Oct SS guidance doc w LRE scenario details</a:t>
            </a:r>
          </a:p>
          <a:p>
            <a:r>
              <a:rPr lang="en-US" dirty="0"/>
              <a:t>HANDOUT</a:t>
            </a:r>
            <a:r>
              <a:rPr lang="en-US" baseline="0" dirty="0"/>
              <a:t> #6 – Cindi guidance Draft</a:t>
            </a:r>
          </a:p>
          <a:p>
            <a:endParaRPr lang="en-US" baseline="0" dirty="0"/>
          </a:p>
          <a:p>
            <a:r>
              <a:rPr lang="en-US" baseline="0" dirty="0"/>
              <a:t>TALK POINT:  Sometimes a student changes locations, but the info doesn’t get communicated with the Registrar.  Request an enrollment report from Data person to review Provider Locations.  </a:t>
            </a:r>
          </a:p>
          <a:p>
            <a:endParaRPr lang="en-US" baseline="0" dirty="0"/>
          </a:p>
          <a:p>
            <a:r>
              <a:rPr lang="en-US" baseline="0" dirty="0"/>
              <a:t>IEP Scenarios and where to enter info into the State Reporting section of IEP</a:t>
            </a:r>
          </a:p>
          <a:p>
            <a:endParaRPr lang="en-US" baseline="0" dirty="0"/>
          </a:p>
          <a:p>
            <a:r>
              <a:rPr lang="en-US" baseline="0" dirty="0"/>
              <a:t>Data Verification Report in Frontline is available for CPSE and CSE.  </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46</a:t>
            </a:fld>
            <a:endParaRPr lang="en-US"/>
          </a:p>
        </p:txBody>
      </p:sp>
    </p:spTree>
    <p:extLst>
      <p:ext uri="{BB962C8B-B14F-4D97-AF65-F5344CB8AC3E}">
        <p14:creationId xmlns:p14="http://schemas.microsoft.com/office/powerpoint/2010/main" val="25330807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47</a:t>
            </a:fld>
            <a:endParaRPr lang="en-US"/>
          </a:p>
        </p:txBody>
      </p:sp>
    </p:spTree>
    <p:extLst>
      <p:ext uri="{BB962C8B-B14F-4D97-AF65-F5344CB8AC3E}">
        <p14:creationId xmlns:p14="http://schemas.microsoft.com/office/powerpoint/2010/main" val="4004938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48</a:t>
            </a:fld>
            <a:endParaRPr lang="en-US"/>
          </a:p>
        </p:txBody>
      </p:sp>
    </p:spTree>
    <p:extLst>
      <p:ext uri="{BB962C8B-B14F-4D97-AF65-F5344CB8AC3E}">
        <p14:creationId xmlns:p14="http://schemas.microsoft.com/office/powerpoint/2010/main" val="3982554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Workshop time!!</a:t>
            </a:r>
          </a:p>
        </p:txBody>
      </p:sp>
      <p:sp>
        <p:nvSpPr>
          <p:cNvPr id="4" name="Slide Number Placeholder 3"/>
          <p:cNvSpPr>
            <a:spLocks noGrp="1"/>
          </p:cNvSpPr>
          <p:nvPr>
            <p:ph type="sldNum" sz="quarter" idx="10"/>
          </p:nvPr>
        </p:nvSpPr>
        <p:spPr/>
        <p:txBody>
          <a:bodyPr/>
          <a:lstStyle/>
          <a:p>
            <a:fld id="{8AD792D7-6C03-4B3C-9F81-EEC38BD881C9}" type="slidenum">
              <a:rPr lang="en-US" smtClean="0"/>
              <a:t>49</a:t>
            </a:fld>
            <a:endParaRPr lang="en-US"/>
          </a:p>
        </p:txBody>
      </p:sp>
    </p:spTree>
    <p:extLst>
      <p:ext uri="{BB962C8B-B14F-4D97-AF65-F5344CB8AC3E}">
        <p14:creationId xmlns:p14="http://schemas.microsoft.com/office/powerpoint/2010/main" val="1860193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REFER TO BLUE CHART (HANDOUT #1) and Handout #3 (Oct SS Frontline Guidance)</a:t>
            </a:r>
          </a:p>
          <a:p>
            <a:endParaRPr lang="en-US" baseline="0" dirty="0">
              <a:solidFill>
                <a:srgbClr val="FF0000"/>
              </a:solidFill>
            </a:endParaRPr>
          </a:p>
          <a:p>
            <a:r>
              <a:rPr lang="en-US" baseline="0" dirty="0">
                <a:solidFill>
                  <a:srgbClr val="FF0000"/>
                </a:solidFill>
              </a:rPr>
              <a:t>GOLDEN RULE of WHO’s INCLUDED on the Oct SS</a:t>
            </a: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6</a:t>
            </a:fld>
            <a:endParaRPr lang="en-US"/>
          </a:p>
        </p:txBody>
      </p:sp>
    </p:spTree>
    <p:extLst>
      <p:ext uri="{BB962C8B-B14F-4D97-AF65-F5344CB8AC3E}">
        <p14:creationId xmlns:p14="http://schemas.microsoft.com/office/powerpoint/2010/main" val="3627784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REFER TO DATA VERIFICATION REPORTS HO #3</a:t>
            </a:r>
          </a:p>
          <a:p>
            <a:endParaRPr lang="en-US" baseline="0" dirty="0">
              <a:solidFill>
                <a:srgbClr val="FF0000"/>
              </a:solidFill>
            </a:endParaRPr>
          </a:p>
        </p:txBody>
      </p:sp>
      <p:sp>
        <p:nvSpPr>
          <p:cNvPr id="4" name="Slide Number Placeholder 3"/>
          <p:cNvSpPr>
            <a:spLocks noGrp="1"/>
          </p:cNvSpPr>
          <p:nvPr>
            <p:ph type="sldNum" sz="quarter" idx="10"/>
          </p:nvPr>
        </p:nvSpPr>
        <p:spPr/>
        <p:txBody>
          <a:bodyPr/>
          <a:lstStyle/>
          <a:p>
            <a:fld id="{8AD792D7-6C03-4B3C-9F81-EEC38BD881C9}" type="slidenum">
              <a:rPr lang="en-US" smtClean="0"/>
              <a:t>7</a:t>
            </a:fld>
            <a:endParaRPr lang="en-US"/>
          </a:p>
        </p:txBody>
      </p:sp>
    </p:spTree>
    <p:extLst>
      <p:ext uri="{BB962C8B-B14F-4D97-AF65-F5344CB8AC3E}">
        <p14:creationId xmlns:p14="http://schemas.microsoft.com/office/powerpoint/2010/main" val="362778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Login if you have access</a:t>
            </a:r>
          </a:p>
          <a:p>
            <a:endParaRPr lang="en-US" baseline="0" dirty="0"/>
          </a:p>
          <a:p>
            <a:r>
              <a:rPr lang="en-US" b="1" dirty="0"/>
              <a:t>NOTE:</a:t>
            </a:r>
            <a:r>
              <a:rPr lang="en-US" b="1" baseline="0" dirty="0"/>
              <a:t> </a:t>
            </a:r>
            <a:r>
              <a:rPr lang="en-US" baseline="0" dirty="0"/>
              <a:t>click on </a:t>
            </a:r>
            <a:r>
              <a:rPr lang="en-US" dirty="0"/>
              <a:t>CERTIFY to show that it will give you the breakdown</a:t>
            </a:r>
            <a:r>
              <a:rPr lang="en-US" baseline="0" dirty="0"/>
              <a:t> of the numbers for each.  Clicking on the number will take you to a list of students included for that particular data point </a:t>
            </a:r>
          </a:p>
          <a:p>
            <a:endParaRPr lang="en-US" baseline="0" dirty="0"/>
          </a:p>
        </p:txBody>
      </p:sp>
      <p:sp>
        <p:nvSpPr>
          <p:cNvPr id="4" name="Slide Number Placeholder 3"/>
          <p:cNvSpPr>
            <a:spLocks noGrp="1"/>
          </p:cNvSpPr>
          <p:nvPr>
            <p:ph type="sldNum" sz="quarter" idx="10"/>
          </p:nvPr>
        </p:nvSpPr>
        <p:spPr/>
        <p:txBody>
          <a:bodyPr/>
          <a:lstStyle/>
          <a:p>
            <a:fld id="{8AD792D7-6C03-4B3C-9F81-EEC38BD881C9}" type="slidenum">
              <a:rPr lang="en-US" smtClean="0"/>
              <a:t>9</a:t>
            </a:fld>
            <a:endParaRPr lang="en-US"/>
          </a:p>
        </p:txBody>
      </p:sp>
    </p:spTree>
    <p:extLst>
      <p:ext uri="{BB962C8B-B14F-4D97-AF65-F5344CB8AC3E}">
        <p14:creationId xmlns:p14="http://schemas.microsoft.com/office/powerpoint/2010/main" val="3012969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view you see in the PD site</a:t>
            </a:r>
            <a:r>
              <a:rPr lang="en-US" baseline="0" dirty="0"/>
              <a:t> when you click the Certify link for a particular report.  Click on the numbers to see the list of students included in that detail.</a:t>
            </a:r>
            <a:endParaRPr lang="en-US" dirty="0"/>
          </a:p>
        </p:txBody>
      </p:sp>
      <p:sp>
        <p:nvSpPr>
          <p:cNvPr id="4" name="Slide Number Placeholder 3"/>
          <p:cNvSpPr>
            <a:spLocks noGrp="1"/>
          </p:cNvSpPr>
          <p:nvPr>
            <p:ph type="sldNum" sz="quarter" idx="10"/>
          </p:nvPr>
        </p:nvSpPr>
        <p:spPr/>
        <p:txBody>
          <a:bodyPr/>
          <a:lstStyle/>
          <a:p>
            <a:fld id="{8AD792D7-6C03-4B3C-9F81-EEC38BD881C9}" type="slidenum">
              <a:rPr lang="en-US" smtClean="0"/>
              <a:t>10</a:t>
            </a:fld>
            <a:endParaRPr lang="en-US"/>
          </a:p>
        </p:txBody>
      </p:sp>
    </p:spTree>
    <p:extLst>
      <p:ext uri="{BB962C8B-B14F-4D97-AF65-F5344CB8AC3E}">
        <p14:creationId xmlns:p14="http://schemas.microsoft.com/office/powerpoint/2010/main" val="1841967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DEMO PD LIVE:  How to read report area – Login if you have access and want to follow along – hover shows info</a:t>
            </a:r>
          </a:p>
          <a:p>
            <a:endParaRPr lang="en-US" baseline="0" dirty="0"/>
          </a:p>
          <a:p>
            <a:pPr defTabSz="950689"/>
            <a:r>
              <a:rPr lang="en-US" baseline="0" dirty="0"/>
              <a:t>For CSE students – the Primary Placement Code in PD site = Primary Placement Type in IEP.  This only populates for students who are court or State agency placement, or article 89 for residential or day placement.</a:t>
            </a:r>
            <a:endParaRPr lang="en-US" dirty="0"/>
          </a:p>
          <a:p>
            <a:endParaRPr lang="en-US" baseline="0" dirty="0"/>
          </a:p>
          <a:p>
            <a:r>
              <a:rPr lang="en-US" u="sng" baseline="0" dirty="0"/>
              <a:t>PS Student Translations:</a:t>
            </a:r>
          </a:p>
          <a:p>
            <a:r>
              <a:rPr lang="en-US" b="1" baseline="0" dirty="0"/>
              <a:t>Primary SETTING Code </a:t>
            </a:r>
            <a:r>
              <a:rPr lang="en-US" baseline="0" dirty="0"/>
              <a:t>= LRE Setting (for example: Regular Early Childhood program)</a:t>
            </a:r>
          </a:p>
          <a:p>
            <a:r>
              <a:rPr lang="en-US" b="1" baseline="0" dirty="0"/>
              <a:t>Primary Service Provider SED Code</a:t>
            </a:r>
            <a:r>
              <a:rPr lang="en-US" baseline="0" dirty="0"/>
              <a:t> = (ex: BOCES 1, Mary </a:t>
            </a:r>
            <a:r>
              <a:rPr lang="en-US" baseline="0" dirty="0" err="1"/>
              <a:t>Cariola</a:t>
            </a:r>
            <a:r>
              <a:rPr lang="en-US" baseline="0" dirty="0"/>
              <a:t>) NOTE:!! This is also Location Code in Level 0; these need to match between SMS and IEP – If student has a change in their Primary Service Provider, need to share that with Registrar won’t give an error </a:t>
            </a:r>
          </a:p>
          <a:p>
            <a:r>
              <a:rPr lang="en-US" b="1" baseline="0" dirty="0"/>
              <a:t>Primary SERVICE Code</a:t>
            </a:r>
            <a:r>
              <a:rPr lang="en-US" baseline="0" dirty="0"/>
              <a:t> = Primary Services Program (half day Special Class integrated, for example) </a:t>
            </a:r>
          </a:p>
          <a:p>
            <a:endParaRPr lang="en-US" baseline="0" dirty="0"/>
          </a:p>
          <a:p>
            <a:r>
              <a:rPr lang="en-US" u="sng" baseline="0" dirty="0"/>
              <a:t>School Age:</a:t>
            </a:r>
          </a:p>
          <a:p>
            <a:r>
              <a:rPr lang="en-US" b="1" baseline="0" dirty="0"/>
              <a:t>Primary SETTING code </a:t>
            </a:r>
            <a:r>
              <a:rPr lang="en-US" baseline="0" dirty="0"/>
              <a:t>= LRE setting for SA students (ex: Inside regular classroom for more than 80% of the day)</a:t>
            </a:r>
          </a:p>
          <a:p>
            <a:r>
              <a:rPr lang="en-US" b="1" baseline="0" dirty="0"/>
              <a:t>Primary Placement Code</a:t>
            </a:r>
            <a:r>
              <a:rPr lang="en-US" baseline="0" dirty="0"/>
              <a:t> = Primary Placement Type in IEP.  Don</a:t>
            </a:r>
            <a:r>
              <a:rPr lang="mr-IN" baseline="0" dirty="0"/>
              <a:t>’</a:t>
            </a:r>
            <a:r>
              <a:rPr lang="en-US" baseline="0" dirty="0"/>
              <a:t>t be alarmed if this is blank </a:t>
            </a:r>
            <a:r>
              <a:rPr lang="mr-IN" baseline="0" dirty="0"/>
              <a:t>–</a:t>
            </a:r>
            <a:r>
              <a:rPr lang="en-US" baseline="0" dirty="0"/>
              <a:t> indicates if the student is a court or State agency placement, or article 89 placement for residential or day placement.</a:t>
            </a:r>
          </a:p>
          <a:p>
            <a:pPr defTabSz="950689">
              <a:defRPr/>
            </a:pPr>
            <a:endParaRPr lang="en-US" baseline="0" dirty="0"/>
          </a:p>
          <a:p>
            <a:pPr defTabSz="950689">
              <a:defRPr/>
            </a:pPr>
            <a:r>
              <a:rPr lang="en-US" baseline="0" dirty="0"/>
              <a:t>For CSE students – the Primary Placement Code in PD site = Primary Placement Type in IEP.  This only populates for students who are court or State agency placement, or article 89 for residential or day placement.</a:t>
            </a:r>
            <a:endParaRPr lang="en-US" dirty="0"/>
          </a:p>
          <a:p>
            <a:endParaRPr lang="en-US" baseline="0" dirty="0"/>
          </a:p>
          <a:p>
            <a:endParaRPr lang="en-US" baseline="0" dirty="0"/>
          </a:p>
          <a:p>
            <a:r>
              <a:rPr lang="en-US" b="1" dirty="0"/>
              <a:t>NOTE:</a:t>
            </a:r>
            <a:r>
              <a:rPr lang="en-US" b="1" baseline="0" dirty="0"/>
              <a:t> </a:t>
            </a:r>
            <a:r>
              <a:rPr lang="en-US" baseline="0" dirty="0"/>
              <a:t>click on </a:t>
            </a:r>
            <a:r>
              <a:rPr lang="en-US" dirty="0"/>
              <a:t>CERTIFY to show that it will give you the breakdown</a:t>
            </a:r>
            <a:r>
              <a:rPr lang="en-US" baseline="0" dirty="0"/>
              <a:t> of the numbers for each.  Clicking on the number will take you to a list of students included for that particular data point </a:t>
            </a:r>
          </a:p>
          <a:p>
            <a:endParaRPr lang="en-US" baseline="0" dirty="0"/>
          </a:p>
        </p:txBody>
      </p:sp>
      <p:sp>
        <p:nvSpPr>
          <p:cNvPr id="4" name="Slide Number Placeholder 3"/>
          <p:cNvSpPr>
            <a:spLocks noGrp="1"/>
          </p:cNvSpPr>
          <p:nvPr>
            <p:ph type="sldNum" sz="quarter" idx="10"/>
          </p:nvPr>
        </p:nvSpPr>
        <p:spPr/>
        <p:txBody>
          <a:bodyPr/>
          <a:lstStyle/>
          <a:p>
            <a:fld id="{8AD792D7-6C03-4B3C-9F81-EEC38BD881C9}" type="slidenum">
              <a:rPr lang="en-US" smtClean="0"/>
              <a:t>11</a:t>
            </a:fld>
            <a:endParaRPr lang="en-US"/>
          </a:p>
        </p:txBody>
      </p:sp>
    </p:spTree>
    <p:extLst>
      <p:ext uri="{BB962C8B-B14F-4D97-AF65-F5344CB8AC3E}">
        <p14:creationId xmlns:p14="http://schemas.microsoft.com/office/powerpoint/2010/main" val="1476882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userDrawn="1"/>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7"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Slide Number Placeholder 5"/>
          <p:cNvSpPr>
            <a:spLocks noGrp="1"/>
          </p:cNvSpPr>
          <p:nvPr>
            <p:ph type="sldNum" sz="quarter" idx="12"/>
          </p:nvPr>
        </p:nvSpPr>
        <p:spPr>
          <a:xfrm>
            <a:off x="0" y="6482979"/>
            <a:ext cx="609600" cy="375021"/>
          </a:xfrm>
        </p:spPr>
        <p:txBody>
          <a:bodyPr/>
          <a:lstStyle/>
          <a:p>
            <a:fld id="{60EF30D3-9EED-41E7-9808-81445BA97AD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0EF30D3-9EED-41E7-9808-81445BA97ADA}"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p12.nysed.gov/sedcar/sirs/swd_sirs_1314-present.html#lre_codes" TargetMode="External"/><Relationship Id="rId7"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62.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logserv.nysed.gov/oam/server/obrareq.cgi?encquery=CnW/8OF7y/aCUD0Ye2byK5CPyY53bkf8gY+qZciDBBs7xgxFxNqGfPjRLsD8CCC198SCNvxQTiiyQ3smkX8rpImP4E+JNzWMcnFKmO6Nb8sDwW4pGAfhGywtC6m7ZfRnXWl38UxEo7XuQX/JTvIy6j+XEFxReO0UltfcYdqLYIfWHK4M7GVDTyLx/9D1pN9+Q8r357OfC9IpyLZE5qiyPuNeH6RkvqCodsMuyQW/+e7NBtosj/gTFbTFtdkDAvovS8u5KwPdC/I2Lwb+sB17BufGyzDz+MJAEfjBI+T5CZU=%20agentid=PRDJ2eeNSMWebGate%20ver=1" TargetMode="External"/><Relationship Id="rId7" Type="http://schemas.openxmlformats.org/officeDocument/2006/relationships/image" Target="../media/image73.jpe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p12.nysed.gov/sedcar/sirs/sirs_toc.html" TargetMode="External"/><Relationship Id="rId5" Type="http://schemas.openxmlformats.org/officeDocument/2006/relationships/hyperlink" Target="http://www.p12.nysed.gov/sedcar/data.htm" TargetMode="External"/><Relationship Id="rId4" Type="http://schemas.openxmlformats.org/officeDocument/2006/relationships/hyperlink" Target="http://www.p12.nysed.gov/sedcar/forms/instructions/instructions1617.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PD Reporting </a:t>
            </a:r>
            <a:r>
              <a:rPr lang="en-US" sz="4000" dirty="0"/>
              <a:t>and the </a:t>
            </a:r>
            <a:br>
              <a:rPr lang="en-US" sz="4000" dirty="0"/>
            </a:br>
            <a:r>
              <a:rPr lang="en-US" sz="5400" dirty="0"/>
              <a:t>October Snapshot</a:t>
            </a:r>
          </a:p>
        </p:txBody>
      </p:sp>
      <p:sp>
        <p:nvSpPr>
          <p:cNvPr id="3" name="Subtitle 2"/>
          <p:cNvSpPr>
            <a:spLocks noGrp="1"/>
          </p:cNvSpPr>
          <p:nvPr>
            <p:ph type="subTitle" idx="1"/>
          </p:nvPr>
        </p:nvSpPr>
        <p:spPr/>
        <p:txBody>
          <a:bodyPr>
            <a:normAutofit/>
          </a:bodyPr>
          <a:lstStyle/>
          <a:p>
            <a:r>
              <a:rPr lang="en-US" sz="2800" dirty="0"/>
              <a:t>Bringing the Data Together</a:t>
            </a:r>
          </a:p>
        </p:txBody>
      </p:sp>
    </p:spTree>
    <p:extLst>
      <p:ext uri="{BB962C8B-B14F-4D97-AF65-F5344CB8AC3E}">
        <p14:creationId xmlns:p14="http://schemas.microsoft.com/office/powerpoint/2010/main" val="2360922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Sample Form: VR 1</a:t>
            </a:r>
            <a:br>
              <a:rPr lang="en-US" dirty="0"/>
            </a:br>
            <a:r>
              <a:rPr lang="en-US" sz="2700" dirty="0"/>
              <a:t>Preschool Child Count by Race/Ethnicity</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37" y="1600200"/>
            <a:ext cx="765868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457200"/>
            <a:ext cx="914400" cy="914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EF30D3-9EED-41E7-9808-81445BA97ADA}" type="slidenum">
              <a:rPr lang="en-US" smtClean="0"/>
              <a:t>10</a:t>
            </a:fld>
            <a:endParaRPr lang="en-US"/>
          </a:p>
        </p:txBody>
      </p:sp>
    </p:spTree>
    <p:extLst>
      <p:ext uri="{BB962C8B-B14F-4D97-AF65-F5344CB8AC3E}">
        <p14:creationId xmlns:p14="http://schemas.microsoft.com/office/powerpoint/2010/main" val="246590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Reports on PD Site</a:t>
            </a:r>
            <a:br>
              <a:rPr lang="en-US" dirty="0"/>
            </a:br>
            <a:r>
              <a:rPr lang="en-US" dirty="0"/>
              <a:t>How data is displayed</a:t>
            </a:r>
          </a:p>
        </p:txBody>
      </p:sp>
      <p:pic>
        <p:nvPicPr>
          <p:cNvPr id="6" name="Picture 5"/>
          <p:cNvPicPr>
            <a:picLocks noChangeAspect="1"/>
          </p:cNvPicPr>
          <p:nvPr/>
        </p:nvPicPr>
        <p:blipFill>
          <a:blip r:embed="rId3"/>
          <a:stretch>
            <a:fillRect/>
          </a:stretch>
        </p:blipFill>
        <p:spPr>
          <a:xfrm>
            <a:off x="228600" y="3200400"/>
            <a:ext cx="8689476" cy="1905000"/>
          </a:xfrm>
          <a:prstGeom prst="rect">
            <a:avLst/>
          </a:prstGeom>
        </p:spPr>
      </p:pic>
      <p:sp>
        <p:nvSpPr>
          <p:cNvPr id="2" name="TextBox 1"/>
          <p:cNvSpPr txBox="1"/>
          <p:nvPr/>
        </p:nvSpPr>
        <p:spPr>
          <a:xfrm>
            <a:off x="286042" y="2539425"/>
            <a:ext cx="8571916" cy="584775"/>
          </a:xfrm>
          <a:prstGeom prst="rect">
            <a:avLst/>
          </a:prstGeom>
          <a:noFill/>
        </p:spPr>
        <p:txBody>
          <a:bodyPr wrap="square" rtlCol="0">
            <a:spAutoFit/>
          </a:bodyPr>
          <a:lstStyle/>
          <a:p>
            <a:pPr algn="ctr"/>
            <a:r>
              <a:rPr lang="en-US" sz="1600" dirty="0"/>
              <a:t>State Reporting Information Fields contained in Frontline IEP, and how the populate the October Snapshot extract in the PD Data System</a:t>
            </a:r>
          </a:p>
        </p:txBody>
      </p:sp>
      <p:grpSp>
        <p:nvGrpSpPr>
          <p:cNvPr id="5" name="Group 4"/>
          <p:cNvGrpSpPr/>
          <p:nvPr/>
        </p:nvGrpSpPr>
        <p:grpSpPr>
          <a:xfrm>
            <a:off x="228600" y="5181601"/>
            <a:ext cx="8382000" cy="1371600"/>
            <a:chOff x="228600" y="5181600"/>
            <a:chExt cx="8534400" cy="1535011"/>
          </a:xfrm>
        </p:grpSpPr>
        <p:pic>
          <p:nvPicPr>
            <p:cNvPr id="8" name="Picture 7"/>
            <p:cNvPicPr>
              <a:picLocks noChangeAspect="1"/>
            </p:cNvPicPr>
            <p:nvPr/>
          </p:nvPicPr>
          <p:blipFill>
            <a:blip r:embed="rId4"/>
            <a:stretch>
              <a:fillRect/>
            </a:stretch>
          </p:blipFill>
          <p:spPr>
            <a:xfrm>
              <a:off x="228600" y="5181600"/>
              <a:ext cx="8534400" cy="1535011"/>
            </a:xfrm>
            <a:prstGeom prst="rect">
              <a:avLst/>
            </a:prstGeom>
          </p:spPr>
        </p:pic>
        <p:sp>
          <p:nvSpPr>
            <p:cNvPr id="4" name="Rectangle 3"/>
            <p:cNvSpPr/>
            <p:nvPr/>
          </p:nvSpPr>
          <p:spPr>
            <a:xfrm>
              <a:off x="3962400" y="5629276"/>
              <a:ext cx="1371600" cy="990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929338" y="-1336879"/>
            <a:ext cx="337862" cy="422479"/>
            <a:chOff x="3929338" y="-1336879"/>
            <a:chExt cx="337862" cy="422479"/>
          </a:xfrm>
        </p:grpSpPr>
        <p:sp>
          <p:nvSpPr>
            <p:cNvPr id="11" name="10-Point Star 10"/>
            <p:cNvSpPr/>
            <p:nvPr/>
          </p:nvSpPr>
          <p:spPr>
            <a:xfrm>
              <a:off x="3929338" y="-1295400"/>
              <a:ext cx="337862" cy="381000"/>
            </a:xfrm>
            <a:prstGeom prst="star10">
              <a:avLst/>
            </a:prstGeom>
            <a:gradFill flip="none" rotWithShape="1">
              <a:gsLst>
                <a:gs pos="0">
                  <a:srgbClr val="008000"/>
                </a:gs>
                <a:gs pos="100000">
                  <a:srgbClr val="FFFFFF"/>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sz="2400" dirty="0">
                <a:solidFill>
                  <a:schemeClr val="tx1"/>
                </a:solidFill>
              </a:endParaRPr>
            </a:p>
          </p:txBody>
        </p:sp>
        <p:sp>
          <p:nvSpPr>
            <p:cNvPr id="12" name="TextBox 11"/>
            <p:cNvSpPr txBox="1"/>
            <p:nvPr/>
          </p:nvSpPr>
          <p:spPr>
            <a:xfrm>
              <a:off x="3950970" y="-1336879"/>
              <a:ext cx="251460" cy="330669"/>
            </a:xfrm>
            <a:prstGeom prst="rect">
              <a:avLst/>
            </a:prstGeom>
            <a:noFill/>
          </p:spPr>
          <p:txBody>
            <a:bodyPr wrap="square" rtlCol="0">
              <a:spAutoFit/>
            </a:bodyPr>
            <a:lstStyle/>
            <a:p>
              <a:r>
                <a:rPr lang="en-US" sz="2000" dirty="0"/>
                <a:t>1</a:t>
              </a:r>
            </a:p>
          </p:txBody>
        </p:sp>
      </p:grpSp>
      <p:sp>
        <p:nvSpPr>
          <p:cNvPr id="9" name="Slide Number Placeholder 8"/>
          <p:cNvSpPr>
            <a:spLocks noGrp="1"/>
          </p:cNvSpPr>
          <p:nvPr>
            <p:ph type="sldNum" sz="quarter" idx="12"/>
          </p:nvPr>
        </p:nvSpPr>
        <p:spPr/>
        <p:txBody>
          <a:bodyPr/>
          <a:lstStyle/>
          <a:p>
            <a:fld id="{60EF30D3-9EED-41E7-9808-81445BA97ADA}" type="slidenum">
              <a:rPr lang="en-US" smtClean="0"/>
              <a:t>11</a:t>
            </a:fld>
            <a:endParaRPr lang="en-US"/>
          </a:p>
        </p:txBody>
      </p:sp>
    </p:spTree>
    <p:extLst>
      <p:ext uri="{BB962C8B-B14F-4D97-AF65-F5344CB8AC3E}">
        <p14:creationId xmlns:p14="http://schemas.microsoft.com/office/powerpoint/2010/main" val="2779593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WHO is doing WHAT in your District?</a:t>
            </a:r>
          </a:p>
        </p:txBody>
      </p:sp>
      <p:sp>
        <p:nvSpPr>
          <p:cNvPr id="6" name="Text Placeholder 5"/>
          <p:cNvSpPr>
            <a:spLocks noGrp="1"/>
          </p:cNvSpPr>
          <p:nvPr>
            <p:ph type="body" sz="half" idx="2"/>
          </p:nvPr>
        </p:nvSpPr>
        <p:spPr>
          <a:xfrm>
            <a:off x="4868333" y="2785533"/>
            <a:ext cx="3818467" cy="2853267"/>
          </a:xfrm>
        </p:spPr>
        <p:txBody>
          <a:bodyPr/>
          <a:lstStyle/>
          <a:p>
            <a:r>
              <a:rPr lang="en-US" dirty="0"/>
              <a:t>Who is pulling the October Snapshot Extract in Frontline IEP?</a:t>
            </a:r>
            <a:br>
              <a:rPr lang="en-US" dirty="0"/>
            </a:br>
            <a:endParaRPr lang="en-US" dirty="0"/>
          </a:p>
          <a:p>
            <a:r>
              <a:rPr lang="en-US" dirty="0"/>
              <a:t>Who is reviewing the reports in Frontline IEP?</a:t>
            </a:r>
            <a:br>
              <a:rPr lang="en-US" dirty="0"/>
            </a:br>
            <a:endParaRPr lang="en-US" dirty="0"/>
          </a:p>
          <a:p>
            <a:r>
              <a:rPr lang="en-US" dirty="0"/>
              <a:t>Who is reviewing reports on the PD site?</a:t>
            </a:r>
          </a:p>
          <a:p>
            <a:endParaRPr lang="en-US" dirty="0"/>
          </a:p>
        </p:txBody>
      </p:sp>
      <p:pic>
        <p:nvPicPr>
          <p:cNvPr id="7" name="Picture Placeholder 6"/>
          <p:cNvPicPr>
            <a:picLocks noGrp="1" noChangeAspect="1"/>
          </p:cNvPicPr>
          <p:nvPr>
            <p:ph type="pic" idx="1"/>
          </p:nvPr>
        </p:nvPicPr>
        <p:blipFill>
          <a:blip r:embed="rId3">
            <a:extLst>
              <a:ext uri="{28A0092B-C50C-407E-A947-70E740481C1C}">
                <a14:useLocalDpi xmlns:a14="http://schemas.microsoft.com/office/drawing/2010/main" val="0"/>
              </a:ext>
            </a:extLst>
          </a:blip>
          <a:srcRect t="8134" b="8134"/>
          <a:stretch>
            <a:fillRect/>
          </a:stretch>
        </p:blipFill>
        <p:spPr/>
      </p:pic>
      <p:pic>
        <p:nvPicPr>
          <p:cNvPr id="5" name="Picture 4"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3026" y="4876800"/>
            <a:ext cx="1856015" cy="1856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3991088" y="6250163"/>
            <a:ext cx="1161826" cy="365125"/>
          </a:xfrm>
        </p:spPr>
        <p:txBody>
          <a:bodyPr/>
          <a:lstStyle/>
          <a:p>
            <a:fld id="{60EF30D3-9EED-41E7-9808-81445BA97ADA}" type="slidenum">
              <a:rPr lang="en-US" smtClean="0"/>
              <a:t>12</a:t>
            </a:fld>
            <a:endParaRPr lang="en-US"/>
          </a:p>
        </p:txBody>
      </p:sp>
    </p:spTree>
    <p:extLst>
      <p:ext uri="{BB962C8B-B14F-4D97-AF65-F5344CB8AC3E}">
        <p14:creationId xmlns:p14="http://schemas.microsoft.com/office/powerpoint/2010/main" val="74572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Getting the Data to the PD is a PROCESS!</a:t>
            </a:r>
          </a:p>
        </p:txBody>
      </p:sp>
      <p:sp>
        <p:nvSpPr>
          <p:cNvPr id="4" name="Content Placeholder 1"/>
          <p:cNvSpPr txBox="1">
            <a:spLocks/>
          </p:cNvSpPr>
          <p:nvPr/>
        </p:nvSpPr>
        <p:spPr>
          <a:xfrm>
            <a:off x="1898650" y="2282283"/>
            <a:ext cx="5613398" cy="3051717"/>
          </a:xfrm>
          <a:prstGeom prst="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50000"/>
              </a:lnSpc>
              <a:buClr>
                <a:schemeClr val="tx1"/>
              </a:buClr>
              <a:buNone/>
            </a:pPr>
            <a:br>
              <a:rPr lang="en-US" dirty="0"/>
            </a:br>
            <a:endParaRPr lang="en-US" dirty="0"/>
          </a:p>
          <a:p>
            <a:pPr marL="0" indent="0" algn="ctr">
              <a:buNone/>
            </a:pPr>
            <a:r>
              <a:rPr lang="en-US" sz="3600" b="1" dirty="0">
                <a:solidFill>
                  <a:srgbClr val="8000FF"/>
                </a:solidFill>
              </a:rPr>
              <a:t>GOAL:  CERTIFY!!</a:t>
            </a:r>
          </a:p>
        </p:txBody>
      </p:sp>
      <p:pic>
        <p:nvPicPr>
          <p:cNvPr id="2" name="Picture 1"/>
          <p:cNvPicPr>
            <a:picLocks noChangeAspect="1"/>
          </p:cNvPicPr>
          <p:nvPr/>
        </p:nvPicPr>
        <p:blipFill>
          <a:blip r:embed="rId3"/>
          <a:stretch>
            <a:fillRect/>
          </a:stretch>
        </p:blipFill>
        <p:spPr>
          <a:xfrm>
            <a:off x="6729266" y="3085732"/>
            <a:ext cx="1246770" cy="1676400"/>
          </a:xfrm>
          <a:prstGeom prst="rect">
            <a:avLst/>
          </a:prstGeom>
          <a:ln>
            <a:noFill/>
          </a:ln>
          <a:effectLst>
            <a:outerShdw blurRad="190500" algn="tl" rotWithShape="0">
              <a:srgbClr val="000000">
                <a:alpha val="70000"/>
              </a:srgbClr>
            </a:outerShdw>
          </a:effectLst>
        </p:spPr>
      </p:pic>
      <p:sp>
        <p:nvSpPr>
          <p:cNvPr id="5" name="Rounded Rectangle 4"/>
          <p:cNvSpPr/>
          <p:nvPr/>
        </p:nvSpPr>
        <p:spPr>
          <a:xfrm>
            <a:off x="381000" y="2057400"/>
            <a:ext cx="2262554" cy="1651028"/>
          </a:xfrm>
          <a:prstGeom prst="roundRect">
            <a:avLst/>
          </a:prstGeo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Fix EXCEPTIONS seen on Frontline IEP report, or ‘pink’ cells on extract</a:t>
            </a:r>
          </a:p>
        </p:txBody>
      </p:sp>
      <p:sp>
        <p:nvSpPr>
          <p:cNvPr id="7" name="Rounded Rectangle 6"/>
          <p:cNvSpPr/>
          <p:nvPr/>
        </p:nvSpPr>
        <p:spPr>
          <a:xfrm>
            <a:off x="3733800" y="1911039"/>
            <a:ext cx="1776922" cy="1272741"/>
          </a:xfrm>
          <a:prstGeom prst="round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buClr>
                <a:schemeClr val="tx1"/>
              </a:buClr>
            </a:pPr>
            <a:r>
              <a:rPr lang="en-US" sz="2400" b="1" dirty="0">
                <a:solidFill>
                  <a:schemeClr val="tx1">
                    <a:lumMod val="65000"/>
                    <a:lumOff val="35000"/>
                  </a:schemeClr>
                </a:solidFill>
              </a:rPr>
              <a:t>Upload the Data</a:t>
            </a:r>
            <a:r>
              <a:rPr lang="en-US" sz="2000" b="1" dirty="0">
                <a:solidFill>
                  <a:schemeClr val="tx1">
                    <a:lumMod val="65000"/>
                    <a:lumOff val="35000"/>
                  </a:schemeClr>
                </a:solidFill>
              </a:rPr>
              <a:t>!</a:t>
            </a:r>
          </a:p>
        </p:txBody>
      </p:sp>
      <p:sp>
        <p:nvSpPr>
          <p:cNvPr id="8" name="Rounded Rectangle 7"/>
          <p:cNvSpPr/>
          <p:nvPr/>
        </p:nvSpPr>
        <p:spPr>
          <a:xfrm>
            <a:off x="5510722" y="4978791"/>
            <a:ext cx="2642678" cy="1470409"/>
          </a:xfrm>
          <a:prstGeom prst="round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lnSpc>
                <a:spcPct val="150000"/>
              </a:lnSpc>
              <a:buClr>
                <a:schemeClr val="tx1"/>
              </a:buClr>
            </a:pPr>
            <a:r>
              <a:rPr lang="en-US" sz="2000" dirty="0">
                <a:solidFill>
                  <a:schemeClr val="accent2">
                    <a:lumMod val="50000"/>
                  </a:schemeClr>
                </a:solidFill>
              </a:rPr>
              <a:t>Check errors in Level 0 – communicate with SPED</a:t>
            </a:r>
          </a:p>
        </p:txBody>
      </p:sp>
      <p:sp>
        <p:nvSpPr>
          <p:cNvPr id="9" name="Rounded Rectangle 8"/>
          <p:cNvSpPr/>
          <p:nvPr/>
        </p:nvSpPr>
        <p:spPr>
          <a:xfrm>
            <a:off x="528148" y="4762132"/>
            <a:ext cx="3129452" cy="1485187"/>
          </a:xfrm>
          <a:prstGeom prst="round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buClr>
                <a:schemeClr val="tx1"/>
              </a:buClr>
            </a:pPr>
            <a:r>
              <a:rPr lang="en-US" sz="2200" dirty="0">
                <a:solidFill>
                  <a:schemeClr val="tx1">
                    <a:lumMod val="65000"/>
                    <a:lumOff val="35000"/>
                  </a:schemeClr>
                </a:solidFill>
              </a:rPr>
              <a:t>Use reports to confirm Exclusions and Inclusions</a:t>
            </a:r>
          </a:p>
        </p:txBody>
      </p:sp>
      <p:sp>
        <p:nvSpPr>
          <p:cNvPr id="10" name="Rounded Rectangle 9"/>
          <p:cNvSpPr/>
          <p:nvPr/>
        </p:nvSpPr>
        <p:spPr>
          <a:xfrm>
            <a:off x="5981156" y="1640880"/>
            <a:ext cx="2362200" cy="1066800"/>
          </a:xfrm>
          <a:prstGeom prst="roundRect">
            <a:avLst/>
          </a:prstGeom>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dirty="0">
                <a:solidFill>
                  <a:schemeClr val="accent2">
                    <a:lumMod val="50000"/>
                  </a:schemeClr>
                </a:solidFill>
              </a:rPr>
              <a:t>Verify the DETAILS of each report</a:t>
            </a:r>
          </a:p>
        </p:txBody>
      </p:sp>
      <p:pic>
        <p:nvPicPr>
          <p:cNvPr id="11" name="Picture 10"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8757" y="3345875"/>
            <a:ext cx="743432" cy="7434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60EF30D3-9EED-41E7-9808-81445BA97ADA}" type="slidenum">
              <a:rPr lang="en-US" smtClean="0"/>
              <a:t>13</a:t>
            </a:fld>
            <a:endParaRPr lang="en-US"/>
          </a:p>
        </p:txBody>
      </p:sp>
    </p:spTree>
    <p:extLst>
      <p:ext uri="{BB962C8B-B14F-4D97-AF65-F5344CB8AC3E}">
        <p14:creationId xmlns:p14="http://schemas.microsoft.com/office/powerpoint/2010/main" val="2058246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1295400"/>
            <a:ext cx="7772400" cy="1780108"/>
          </a:xfrm>
        </p:spPr>
        <p:txBody>
          <a:bodyPr>
            <a:normAutofit/>
          </a:bodyPr>
          <a:lstStyle/>
          <a:p>
            <a:r>
              <a:rPr lang="en-US" sz="6000" dirty="0"/>
              <a:t>Frontline IEP Reports</a:t>
            </a:r>
          </a:p>
        </p:txBody>
      </p:sp>
      <p:sp>
        <p:nvSpPr>
          <p:cNvPr id="4" name="Subtitle 3"/>
          <p:cNvSpPr>
            <a:spLocks noGrp="1"/>
          </p:cNvSpPr>
          <p:nvPr>
            <p:ph type="subTitle" idx="1"/>
          </p:nvPr>
        </p:nvSpPr>
        <p:spPr>
          <a:xfrm>
            <a:off x="1371600" y="3327400"/>
            <a:ext cx="6400800" cy="2159000"/>
          </a:xfrm>
        </p:spPr>
        <p:txBody>
          <a:bodyPr>
            <a:normAutofit/>
          </a:bodyPr>
          <a:lstStyle/>
          <a:p>
            <a:pPr marL="2171700" lvl="4" indent="-342900" algn="l">
              <a:buFont typeface="Arial" panose="020B0604020202020204" pitchFamily="34" charset="0"/>
              <a:buChar char="•"/>
            </a:pPr>
            <a:r>
              <a:rPr lang="en-US" sz="2800" dirty="0">
                <a:solidFill>
                  <a:schemeClr val="bg1">
                    <a:lumMod val="95000"/>
                  </a:schemeClr>
                </a:solidFill>
              </a:rPr>
              <a:t>Exception </a:t>
            </a:r>
          </a:p>
          <a:p>
            <a:pPr marL="2171700" lvl="4" indent="-342900" algn="l">
              <a:buFont typeface="Arial" panose="020B0604020202020204" pitchFamily="34" charset="0"/>
              <a:buChar char="•"/>
            </a:pPr>
            <a:r>
              <a:rPr lang="en-US" sz="2800" dirty="0">
                <a:solidFill>
                  <a:schemeClr val="bg1">
                    <a:lumMod val="95000"/>
                  </a:schemeClr>
                </a:solidFill>
              </a:rPr>
              <a:t>Inclusion</a:t>
            </a:r>
          </a:p>
          <a:p>
            <a:pPr marL="2171700" lvl="4" indent="-342900" algn="l">
              <a:buFont typeface="Arial" panose="020B0604020202020204" pitchFamily="34" charset="0"/>
              <a:buChar char="•"/>
            </a:pPr>
            <a:r>
              <a:rPr lang="en-US" sz="2800" dirty="0">
                <a:solidFill>
                  <a:schemeClr val="bg1">
                    <a:lumMod val="95000"/>
                  </a:schemeClr>
                </a:solidFill>
              </a:rPr>
              <a:t>Exclusion</a:t>
            </a:r>
            <a:endParaRPr lang="en-US" dirty="0"/>
          </a:p>
        </p:txBody>
      </p:sp>
    </p:spTree>
    <p:extLst>
      <p:ext uri="{BB962C8B-B14F-4D97-AF65-F5344CB8AC3E}">
        <p14:creationId xmlns:p14="http://schemas.microsoft.com/office/powerpoint/2010/main" val="1782217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SNAPSHOT EXTRACT:</a:t>
            </a:r>
            <a:br>
              <a:rPr lang="en-US" dirty="0"/>
            </a:br>
            <a:r>
              <a:rPr lang="en-US" dirty="0"/>
              <a:t> A Quick View of the Exceptions</a:t>
            </a:r>
          </a:p>
        </p:txBody>
      </p:sp>
      <p:sp>
        <p:nvSpPr>
          <p:cNvPr id="13" name="Content Placeholder 1"/>
          <p:cNvSpPr txBox="1">
            <a:spLocks/>
          </p:cNvSpPr>
          <p:nvPr/>
        </p:nvSpPr>
        <p:spPr>
          <a:xfrm>
            <a:off x="152400" y="2133600"/>
            <a:ext cx="7408333" cy="7620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solidFill>
                  <a:srgbClr val="0070C0"/>
                </a:solidFill>
              </a:rPr>
              <a:t>PREVIEW the Export in Maintenance:</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02"/>
          <a:stretch/>
        </p:blipFill>
        <p:spPr bwMode="auto">
          <a:xfrm>
            <a:off x="381000" y="2514600"/>
            <a:ext cx="5943600" cy="110440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29050"/>
            <a:ext cx="8294687" cy="112395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8343" y="4800600"/>
            <a:ext cx="4343400" cy="1771650"/>
          </a:xfrm>
          <a:prstGeom prst="rect">
            <a:avLst/>
          </a:prstGeom>
          <a:noFill/>
          <a:ln w="9525">
            <a:solidFill>
              <a:schemeClr val="tx1"/>
            </a:solidFill>
            <a:miter lim="800000"/>
            <a:headEnd/>
            <a:tailEnd/>
          </a:ln>
          <a:effectLst>
            <a:outerShdw blurRad="50800" dist="292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791634" y="5410200"/>
            <a:ext cx="2942166" cy="954107"/>
          </a:xfrm>
          <a:prstGeom prst="rect">
            <a:avLst/>
          </a:prstGeom>
          <a:noFill/>
        </p:spPr>
        <p:txBody>
          <a:bodyPr wrap="square" rtlCol="0">
            <a:spAutoFit/>
          </a:bodyPr>
          <a:lstStyle/>
          <a:p>
            <a:pPr marL="166688" indent="-166688">
              <a:buFont typeface="Arial"/>
              <a:buChar char="•"/>
            </a:pPr>
            <a:r>
              <a:rPr lang="en-US" sz="1400" dirty="0"/>
              <a:t>Can Download the extract without Previewing; Be sure to preview for PINK prior to selecting Download.</a:t>
            </a:r>
          </a:p>
        </p:txBody>
      </p:sp>
      <p:sp>
        <p:nvSpPr>
          <p:cNvPr id="6" name="Slide Number Placeholder 5"/>
          <p:cNvSpPr>
            <a:spLocks noGrp="1"/>
          </p:cNvSpPr>
          <p:nvPr>
            <p:ph type="sldNum" sz="quarter" idx="12"/>
          </p:nvPr>
        </p:nvSpPr>
        <p:spPr/>
        <p:txBody>
          <a:bodyPr/>
          <a:lstStyle/>
          <a:p>
            <a:fld id="{60EF30D3-9EED-41E7-9808-81445BA97ADA}" type="slidenum">
              <a:rPr lang="en-US" smtClean="0"/>
              <a:t>15</a:t>
            </a:fld>
            <a:endParaRPr lang="en-US"/>
          </a:p>
        </p:txBody>
      </p:sp>
    </p:spTree>
    <p:extLst>
      <p:ext uri="{BB962C8B-B14F-4D97-AF65-F5344CB8AC3E}">
        <p14:creationId xmlns:p14="http://schemas.microsoft.com/office/powerpoint/2010/main" val="74047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SNAPSHOT EXTRACT:</a:t>
            </a:r>
            <a:br>
              <a:rPr lang="en-US" dirty="0"/>
            </a:br>
            <a:r>
              <a:rPr lang="en-US" dirty="0"/>
              <a:t> A Quick View of the Exceptions</a:t>
            </a:r>
          </a:p>
        </p:txBody>
      </p:sp>
      <p:sp>
        <p:nvSpPr>
          <p:cNvPr id="2" name="Content Placeholder 1"/>
          <p:cNvSpPr>
            <a:spLocks noGrp="1"/>
          </p:cNvSpPr>
          <p:nvPr>
            <p:ph idx="1"/>
          </p:nvPr>
        </p:nvSpPr>
        <p:spPr>
          <a:xfrm>
            <a:off x="914400" y="5410200"/>
            <a:ext cx="7408333" cy="1295400"/>
          </a:xfrm>
        </p:spPr>
        <p:txBody>
          <a:bodyPr>
            <a:normAutofit/>
          </a:bodyPr>
          <a:lstStyle/>
          <a:p>
            <a:r>
              <a:rPr lang="en-US" dirty="0">
                <a:solidFill>
                  <a:srgbClr val="FF0000"/>
                </a:solidFill>
              </a:rPr>
              <a:t>RADAR: </a:t>
            </a:r>
            <a:r>
              <a:rPr lang="en-US" dirty="0"/>
              <a:t> Multiple documents in the same school year</a:t>
            </a:r>
          </a:p>
          <a:p>
            <a:pPr lvl="1"/>
            <a:r>
              <a:rPr lang="en-US" dirty="0"/>
              <a:t>Be sure to enter the data on the IEP that was in effect on BEDS day.</a:t>
            </a:r>
          </a:p>
        </p:txBody>
      </p:sp>
      <p:pic>
        <p:nvPicPr>
          <p:cNvPr id="2056" name="Picture 8" descr="C:\Users\kbaxende\AppData\Local\Temp\SNAGHTMLba85f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10" y="3382542"/>
            <a:ext cx="8521780" cy="109420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kbaxende\AppData\Local\Temp\SNAGHTMLbae14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0286" y="4552950"/>
            <a:ext cx="6505575" cy="93345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p:cNvSpPr txBox="1">
            <a:spLocks/>
          </p:cNvSpPr>
          <p:nvPr/>
        </p:nvSpPr>
        <p:spPr>
          <a:xfrm>
            <a:off x="350459" y="2492140"/>
            <a:ext cx="7408333" cy="762000"/>
          </a:xfrm>
          <a:prstGeom prst="rect">
            <a:avLst/>
          </a:prstGeom>
        </p:spPr>
        <p:txBody>
          <a:bodyPr vert="horz" lIns="91440" tIns="45720" rIns="91440" bIns="45720" rtlCol="0">
            <a:normAutofit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a:solidFill>
                  <a:srgbClr val="0070C0"/>
                </a:solidFill>
              </a:rPr>
              <a:t>PREVIEW the Export in Maintenance:  Take a QUICK view and look for the PINK {Data Missing} fields</a:t>
            </a:r>
          </a:p>
        </p:txBody>
      </p:sp>
      <p:sp>
        <p:nvSpPr>
          <p:cNvPr id="5" name="Slide Number Placeholder 4"/>
          <p:cNvSpPr>
            <a:spLocks noGrp="1"/>
          </p:cNvSpPr>
          <p:nvPr>
            <p:ph type="sldNum" sz="quarter" idx="12"/>
          </p:nvPr>
        </p:nvSpPr>
        <p:spPr/>
        <p:txBody>
          <a:bodyPr/>
          <a:lstStyle/>
          <a:p>
            <a:fld id="{60EF30D3-9EED-41E7-9808-81445BA97ADA}" type="slidenum">
              <a:rPr lang="en-US" smtClean="0"/>
              <a:t>16</a:t>
            </a:fld>
            <a:endParaRPr lang="en-US"/>
          </a:p>
        </p:txBody>
      </p:sp>
    </p:spTree>
    <p:extLst>
      <p:ext uri="{BB962C8B-B14F-4D97-AF65-F5344CB8AC3E}">
        <p14:creationId xmlns:p14="http://schemas.microsoft.com/office/powerpoint/2010/main" val="259814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2057400"/>
            <a:ext cx="8001000" cy="2209800"/>
          </a:xfrm>
        </p:spPr>
        <p:txBody>
          <a:bodyPr/>
          <a:lstStyle/>
          <a:p>
            <a:r>
              <a:rPr lang="en-US" dirty="0"/>
              <a:t>EXCEPTION report</a:t>
            </a:r>
          </a:p>
          <a:p>
            <a:pPr lvl="1"/>
            <a:r>
              <a:rPr lang="en-US" sz="2000" dirty="0"/>
              <a:t>Check before you give the October Snapshot extract to your data warehouse person!</a:t>
            </a:r>
          </a:p>
          <a:p>
            <a:r>
              <a:rPr lang="en-US" dirty="0"/>
              <a:t>EXCLUSION report</a:t>
            </a:r>
          </a:p>
          <a:p>
            <a:r>
              <a:rPr lang="en-US" dirty="0"/>
              <a:t>INCLUSION report</a:t>
            </a:r>
          </a:p>
        </p:txBody>
      </p:sp>
      <p:sp>
        <p:nvSpPr>
          <p:cNvPr id="3" name="Title 2"/>
          <p:cNvSpPr>
            <a:spLocks noGrp="1"/>
          </p:cNvSpPr>
          <p:nvPr>
            <p:ph type="title"/>
          </p:nvPr>
        </p:nvSpPr>
        <p:spPr/>
        <p:txBody>
          <a:bodyPr>
            <a:normAutofit fontScale="90000"/>
          </a:bodyPr>
          <a:lstStyle/>
          <a:p>
            <a:r>
              <a:rPr lang="en-US" dirty="0"/>
              <a:t>Frontline IEP </a:t>
            </a:r>
            <a:r>
              <a:rPr lang="mr-IN" dirty="0"/>
              <a:t>–</a:t>
            </a:r>
            <a:r>
              <a:rPr lang="en-US" dirty="0"/>
              <a:t> Verification Reports</a:t>
            </a:r>
          </a:p>
        </p:txBody>
      </p:sp>
      <p:pic>
        <p:nvPicPr>
          <p:cNvPr id="4" name="Picture 3"/>
          <p:cNvPicPr>
            <a:picLocks noChangeAspect="1"/>
          </p:cNvPicPr>
          <p:nvPr/>
        </p:nvPicPr>
        <p:blipFill rotWithShape="1">
          <a:blip r:embed="rId3"/>
          <a:srcRect b="15030"/>
          <a:stretch/>
        </p:blipFill>
        <p:spPr>
          <a:xfrm>
            <a:off x="304800" y="4191000"/>
            <a:ext cx="6019800" cy="2032000"/>
          </a:xfrm>
          <a:prstGeom prst="rect">
            <a:avLst/>
          </a:prstGeom>
        </p:spPr>
      </p:pic>
      <p:pic>
        <p:nvPicPr>
          <p:cNvPr id="5" name="Picture 4"/>
          <p:cNvPicPr>
            <a:picLocks noChangeAspect="1"/>
          </p:cNvPicPr>
          <p:nvPr/>
        </p:nvPicPr>
        <p:blipFill rotWithShape="1">
          <a:blip r:embed="rId4"/>
          <a:srcRect r="3603"/>
          <a:stretch/>
        </p:blipFill>
        <p:spPr>
          <a:xfrm>
            <a:off x="5228043" y="3657600"/>
            <a:ext cx="3738157" cy="1600200"/>
          </a:xfrm>
          <a:prstGeom prst="rect">
            <a:avLst/>
          </a:prstGeom>
          <a:ln>
            <a:noFill/>
          </a:ln>
          <a:effectLst>
            <a:outerShdw blurRad="50800" dist="190500" dir="9180000" algn="r" rotWithShape="0">
              <a:prstClr val="black">
                <a:alpha val="40000"/>
              </a:prstClr>
            </a:outerShdw>
          </a:effectLst>
        </p:spPr>
      </p:pic>
      <p:sp>
        <p:nvSpPr>
          <p:cNvPr id="7" name="Slide Number Placeholder 6"/>
          <p:cNvSpPr>
            <a:spLocks noGrp="1"/>
          </p:cNvSpPr>
          <p:nvPr>
            <p:ph type="sldNum" sz="quarter" idx="12"/>
          </p:nvPr>
        </p:nvSpPr>
        <p:spPr/>
        <p:txBody>
          <a:bodyPr/>
          <a:lstStyle/>
          <a:p>
            <a:fld id="{60EF30D3-9EED-41E7-9808-81445BA97ADA}" type="slidenum">
              <a:rPr lang="en-US" smtClean="0"/>
              <a:t>17</a:t>
            </a:fld>
            <a:endParaRPr lang="en-US"/>
          </a:p>
        </p:txBody>
      </p:sp>
    </p:spTree>
    <p:extLst>
      <p:ext uri="{BB962C8B-B14F-4D97-AF65-F5344CB8AC3E}">
        <p14:creationId xmlns:p14="http://schemas.microsoft.com/office/powerpoint/2010/main" val="299282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a:t>EXCEPTION Report – Frontline IEP</a:t>
            </a:r>
          </a:p>
        </p:txBody>
      </p:sp>
      <p:pic>
        <p:nvPicPr>
          <p:cNvPr id="1026" name="Picture 2" descr="C:\Users\kbaxende\AppData\Local\Temp\SNAGHTML13107d2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90700"/>
            <a:ext cx="5257800" cy="16197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baxende\AppData\Local\Temp\SNAGHTML1312939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429000"/>
            <a:ext cx="6175358"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a:spLocks noGrp="1"/>
          </p:cNvSpPr>
          <p:nvPr>
            <p:ph idx="1"/>
          </p:nvPr>
        </p:nvSpPr>
        <p:spPr>
          <a:xfrm>
            <a:off x="323850" y="3581400"/>
            <a:ext cx="2266950" cy="2895600"/>
          </a:xfrm>
        </p:spPr>
        <p:txBody>
          <a:bodyPr>
            <a:normAutofit/>
          </a:bodyPr>
          <a:lstStyle/>
          <a:p>
            <a:pPr marL="0" indent="0">
              <a:buNone/>
            </a:pPr>
            <a:r>
              <a:rPr lang="en-US" sz="1800" dirty="0"/>
              <a:t>This is the data that would show pink </a:t>
            </a:r>
            <a:r>
              <a:rPr lang="en-US" sz="1800" dirty="0">
                <a:solidFill>
                  <a:srgbClr val="FF00FF"/>
                </a:solidFill>
              </a:rPr>
              <a:t>{Data Missing} </a:t>
            </a:r>
            <a:r>
              <a:rPr lang="en-US" sz="1800" dirty="0"/>
              <a:t>fields in preview mode of the October Snapshot Extract.  </a:t>
            </a:r>
            <a:br>
              <a:rPr lang="en-US" sz="1800" dirty="0"/>
            </a:br>
            <a:br>
              <a:rPr lang="en-US" sz="1800" dirty="0"/>
            </a:br>
            <a:r>
              <a:rPr lang="en-US" sz="1800" dirty="0"/>
              <a:t>Also check that the LRE minutes have been calculated.</a:t>
            </a:r>
          </a:p>
        </p:txBody>
      </p:sp>
      <p:sp>
        <p:nvSpPr>
          <p:cNvPr id="6" name="Content Placeholder 1"/>
          <p:cNvSpPr txBox="1">
            <a:spLocks/>
          </p:cNvSpPr>
          <p:nvPr/>
        </p:nvSpPr>
        <p:spPr>
          <a:xfrm>
            <a:off x="5533667" y="1664874"/>
            <a:ext cx="3336908" cy="1721370"/>
          </a:xfrm>
          <a:prstGeom prst="rect">
            <a:avLst/>
          </a:prstGeom>
          <a:solidFill>
            <a:schemeClr val="bg1">
              <a:alpha val="52000"/>
            </a:schemeClr>
          </a:solidFill>
          <a:ln>
            <a:solidFill>
              <a:schemeClr val="bg1">
                <a:alpha val="52000"/>
              </a:schemeClr>
            </a:solidFill>
          </a:ln>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nSpc>
                <a:spcPct val="110000"/>
              </a:lnSpc>
              <a:buFont typeface="Symbol" pitchFamily="18" charset="2"/>
              <a:buNone/>
            </a:pPr>
            <a:r>
              <a:rPr lang="en-US" sz="1800" dirty="0"/>
              <a:t>Students who meet main inclusion criteria, but are missing one or more data elements.</a:t>
            </a:r>
            <a:br>
              <a:rPr lang="en-US" sz="1800" dirty="0"/>
            </a:br>
            <a:endParaRPr lang="en-US" sz="1800" dirty="0"/>
          </a:p>
          <a:p>
            <a:pPr marL="0" indent="0">
              <a:lnSpc>
                <a:spcPct val="110000"/>
              </a:lnSpc>
              <a:buFont typeface="Symbol" pitchFamily="18" charset="2"/>
              <a:buNone/>
            </a:pPr>
            <a:r>
              <a:rPr lang="en-US" sz="1800" dirty="0"/>
              <a:t>Communicate if the report has been reviewed!</a:t>
            </a:r>
          </a:p>
        </p:txBody>
      </p:sp>
      <p:pic>
        <p:nvPicPr>
          <p:cNvPr id="11" name="Picture 10" descr="Image result for chat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0669" y="2895600"/>
            <a:ext cx="795062" cy="7950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EF30D3-9EED-41E7-9808-81445BA97ADA}" type="slidenum">
              <a:rPr lang="en-US" smtClean="0"/>
              <a:t>18</a:t>
            </a:fld>
            <a:endParaRPr lang="en-US"/>
          </a:p>
        </p:txBody>
      </p:sp>
    </p:spTree>
    <p:extLst>
      <p:ext uri="{BB962C8B-B14F-4D97-AF65-F5344CB8AC3E}">
        <p14:creationId xmlns:p14="http://schemas.microsoft.com/office/powerpoint/2010/main" val="2673963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EXCLUSION Report – Frontline IEP</a:t>
            </a:r>
          </a:p>
        </p:txBody>
      </p:sp>
      <p:pic>
        <p:nvPicPr>
          <p:cNvPr id="1026" name="Picture 2" descr="C:\Users\kbaxende\AppData\Local\Temp\SNAGHTML13107d2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81200"/>
            <a:ext cx="5257800" cy="161973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1"/>
          <p:cNvSpPr>
            <a:spLocks noGrp="1"/>
          </p:cNvSpPr>
          <p:nvPr>
            <p:ph idx="1"/>
          </p:nvPr>
        </p:nvSpPr>
        <p:spPr>
          <a:xfrm>
            <a:off x="228600" y="3886199"/>
            <a:ext cx="2438400" cy="2743201"/>
          </a:xfrm>
        </p:spPr>
        <p:txBody>
          <a:bodyPr>
            <a:normAutofit fontScale="92500" lnSpcReduction="20000"/>
          </a:bodyPr>
          <a:lstStyle/>
          <a:p>
            <a:r>
              <a:rPr lang="en-US" sz="1800" dirty="0"/>
              <a:t>Check the Start of the IEP</a:t>
            </a:r>
            <a:br>
              <a:rPr lang="en-US" sz="1800" dirty="0"/>
            </a:br>
            <a:endParaRPr lang="en-US" sz="1800" dirty="0"/>
          </a:p>
          <a:p>
            <a:r>
              <a:rPr lang="en-US" sz="1800" dirty="0"/>
              <a:t>Check the Decision Status – Verify!</a:t>
            </a:r>
            <a:br>
              <a:rPr lang="en-US" sz="1800" dirty="0"/>
            </a:br>
            <a:endParaRPr lang="en-US" sz="1800" dirty="0"/>
          </a:p>
          <a:p>
            <a:pPr marL="0" indent="0">
              <a:buNone/>
            </a:pPr>
            <a:r>
              <a:rPr lang="en-US" sz="1800" i="1" dirty="0"/>
              <a:t>Note: Classified</a:t>
            </a:r>
            <a:r>
              <a:rPr lang="en-US" sz="1800" dirty="0"/>
              <a:t> students without Programs &amp; Services that span BEDS day will be on the EXCLUDED report.</a:t>
            </a:r>
          </a:p>
        </p:txBody>
      </p:sp>
      <p:pic>
        <p:nvPicPr>
          <p:cNvPr id="2052" name="Picture 4" descr="C:\Users\kbaxende\AppData\Local\Temp\SNAGHTML10db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886200"/>
            <a:ext cx="6220803" cy="235829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5486400" y="2667000"/>
            <a:ext cx="3276600" cy="80986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800" dirty="0"/>
              <a:t>Run report for both CSE and CPSE</a:t>
            </a:r>
          </a:p>
        </p:txBody>
      </p:sp>
      <p:sp>
        <p:nvSpPr>
          <p:cNvPr id="4" name="Slide Number Placeholder 3"/>
          <p:cNvSpPr>
            <a:spLocks noGrp="1"/>
          </p:cNvSpPr>
          <p:nvPr>
            <p:ph type="sldNum" sz="quarter" idx="12"/>
          </p:nvPr>
        </p:nvSpPr>
        <p:spPr/>
        <p:txBody>
          <a:bodyPr/>
          <a:lstStyle/>
          <a:p>
            <a:fld id="{60EF30D3-9EED-41E7-9808-81445BA97ADA}" type="slidenum">
              <a:rPr lang="en-US" smtClean="0"/>
              <a:t>19</a:t>
            </a:fld>
            <a:endParaRPr lang="en-US"/>
          </a:p>
        </p:txBody>
      </p:sp>
    </p:spTree>
    <p:extLst>
      <p:ext uri="{BB962C8B-B14F-4D97-AF65-F5344CB8AC3E}">
        <p14:creationId xmlns:p14="http://schemas.microsoft.com/office/powerpoint/2010/main" val="409423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2556" y="3505200"/>
            <a:ext cx="8209676" cy="3048000"/>
          </a:xfrm>
        </p:spPr>
        <p:txBody>
          <a:bodyPr>
            <a:normAutofit/>
          </a:bodyPr>
          <a:lstStyle/>
          <a:p>
            <a:r>
              <a:rPr lang="en-US" dirty="0"/>
              <a:t>VR’s 1-9 are collectively known as the October Verification Reports </a:t>
            </a:r>
            <a:r>
              <a:rPr lang="en-US" sz="1800" dirty="0"/>
              <a:t>(PD site)</a:t>
            </a:r>
            <a:r>
              <a:rPr lang="en-US" sz="2000" dirty="0"/>
              <a:t>, </a:t>
            </a:r>
            <a:r>
              <a:rPr lang="en-US" dirty="0"/>
              <a:t>October Snapshot </a:t>
            </a:r>
            <a:r>
              <a:rPr lang="en-US" sz="1800" dirty="0"/>
              <a:t>(Frontline IEP)</a:t>
            </a:r>
            <a:r>
              <a:rPr lang="en-US" dirty="0"/>
              <a:t>, or BEDS Day Snapshot </a:t>
            </a:r>
            <a:r>
              <a:rPr lang="en-US" sz="1800" dirty="0"/>
              <a:t>(Level 0)</a:t>
            </a:r>
            <a:r>
              <a:rPr lang="en-US" sz="2000" dirty="0"/>
              <a:t>.</a:t>
            </a:r>
          </a:p>
          <a:p>
            <a:r>
              <a:rPr lang="en-US" dirty="0"/>
              <a:t>VR’s 1-6, and VR 8 are Verification Reports for data that is  populated through SIRS.</a:t>
            </a:r>
          </a:p>
          <a:p>
            <a:r>
              <a:rPr lang="en-US" dirty="0"/>
              <a:t>VR 7 and VR 9 need to be reviewed, but are not officially certified.</a:t>
            </a:r>
          </a:p>
        </p:txBody>
      </p:sp>
      <p:sp>
        <p:nvSpPr>
          <p:cNvPr id="3" name="Title 2"/>
          <p:cNvSpPr>
            <a:spLocks noGrp="1"/>
          </p:cNvSpPr>
          <p:nvPr>
            <p:ph type="title"/>
          </p:nvPr>
        </p:nvSpPr>
        <p:spPr/>
        <p:txBody>
          <a:bodyPr>
            <a:normAutofit fontScale="90000"/>
          </a:bodyPr>
          <a:lstStyle/>
          <a:p>
            <a:r>
              <a:rPr lang="en-US" dirty="0"/>
              <a:t>October Snapshot / BEDS Day Snapshot 2017-2018</a:t>
            </a:r>
          </a:p>
        </p:txBody>
      </p:sp>
      <p:sp>
        <p:nvSpPr>
          <p:cNvPr id="4" name="Content Placeholder 1"/>
          <p:cNvSpPr txBox="1">
            <a:spLocks/>
          </p:cNvSpPr>
          <p:nvPr/>
        </p:nvSpPr>
        <p:spPr>
          <a:xfrm>
            <a:off x="228600" y="2209800"/>
            <a:ext cx="8686800" cy="1219200"/>
          </a:xfrm>
          <a:prstGeom prst="rect">
            <a:avLst/>
          </a:prstGeom>
          <a:solidFill>
            <a:schemeClr val="bg1">
              <a:alpha val="52000"/>
            </a:schemeClr>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dirty="0">
                <a:solidFill>
                  <a:srgbClr val="FF0000"/>
                </a:solidFill>
              </a:rPr>
              <a:t>October Verification Reports are special education reports which contain data captured on BEDS day (first Wednesday in October) and require certification in the PD system in early January.</a:t>
            </a:r>
          </a:p>
        </p:txBody>
      </p:sp>
      <p:sp>
        <p:nvSpPr>
          <p:cNvPr id="9" name="Slide Number Placeholder 8"/>
          <p:cNvSpPr>
            <a:spLocks noGrp="1"/>
          </p:cNvSpPr>
          <p:nvPr>
            <p:ph type="sldNum" sz="quarter" idx="12"/>
          </p:nvPr>
        </p:nvSpPr>
        <p:spPr/>
        <p:txBody>
          <a:bodyPr/>
          <a:lstStyle/>
          <a:p>
            <a:fld id="{60EF30D3-9EED-41E7-9808-81445BA97ADA}" type="slidenum">
              <a:rPr lang="en-US" smtClean="0"/>
              <a:t>2</a:t>
            </a:fld>
            <a:endParaRPr lang="en-US"/>
          </a:p>
        </p:txBody>
      </p:sp>
    </p:spTree>
    <p:extLst>
      <p:ext uri="{BB962C8B-B14F-4D97-AF65-F5344CB8AC3E}">
        <p14:creationId xmlns:p14="http://schemas.microsoft.com/office/powerpoint/2010/main" val="788355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INCLUSION Report – Frontline IEP</a:t>
            </a:r>
          </a:p>
        </p:txBody>
      </p:sp>
      <p:sp>
        <p:nvSpPr>
          <p:cNvPr id="7" name="Content Placeholder 1"/>
          <p:cNvSpPr>
            <a:spLocks noGrp="1"/>
          </p:cNvSpPr>
          <p:nvPr>
            <p:ph idx="1"/>
          </p:nvPr>
        </p:nvSpPr>
        <p:spPr>
          <a:xfrm>
            <a:off x="200025" y="3429000"/>
            <a:ext cx="2343150" cy="675225"/>
          </a:xfrm>
        </p:spPr>
        <p:txBody>
          <a:bodyPr>
            <a:normAutofit/>
          </a:bodyPr>
          <a:lstStyle/>
          <a:p>
            <a:r>
              <a:rPr lang="en-US" sz="1600" b="1" dirty="0"/>
              <a:t>CPSE &amp; CSE:</a:t>
            </a:r>
            <a:r>
              <a:rPr lang="en-US" sz="1600" dirty="0"/>
              <a:t> </a:t>
            </a:r>
            <a:r>
              <a:rPr lang="en-US" sz="1600" dirty="0">
                <a:hlinkClick r:id="rId3"/>
              </a:rPr>
              <a:t>Check different LRE Types</a:t>
            </a:r>
            <a:endParaRPr lang="en-US" sz="1600" dirty="0"/>
          </a:p>
        </p:txBody>
      </p:sp>
      <p:sp>
        <p:nvSpPr>
          <p:cNvPr id="8" name="Content Placeholder 1"/>
          <p:cNvSpPr txBox="1">
            <a:spLocks/>
          </p:cNvSpPr>
          <p:nvPr/>
        </p:nvSpPr>
        <p:spPr>
          <a:xfrm>
            <a:off x="4970463" y="1892928"/>
            <a:ext cx="3962400" cy="1307472"/>
          </a:xfrm>
          <a:prstGeom prst="rect">
            <a:avLst/>
          </a:prstGeom>
          <a:solidFill>
            <a:schemeClr val="bg1">
              <a:alpha val="52000"/>
            </a:schemeClr>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800" dirty="0"/>
              <a:t>Run report for both CSE and CPSE</a:t>
            </a:r>
          </a:p>
          <a:p>
            <a:r>
              <a:rPr lang="en-US" sz="1800" dirty="0"/>
              <a:t>Can group CSE by Decision Status, or LRE category</a:t>
            </a:r>
          </a:p>
        </p:txBody>
      </p:sp>
      <p:pic>
        <p:nvPicPr>
          <p:cNvPr id="3076" name="Picture 4" descr="C:\Users\kbaxende\AppData\Local\Temp\SNAGHTML176f2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525" y="1619250"/>
            <a:ext cx="4638675" cy="14719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2457450" y="3200400"/>
            <a:ext cx="6414812" cy="1437219"/>
            <a:chOff x="2457450" y="3514841"/>
            <a:chExt cx="6414812" cy="1437219"/>
          </a:xfrm>
        </p:grpSpPr>
        <p:pic>
          <p:nvPicPr>
            <p:cNvPr id="3078" name="Picture 6" descr="C:\Users\kbaxende\AppData\Local\Temp\SNAGHTML240c7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50" y="3514841"/>
              <a:ext cx="6057900" cy="128575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kbaxende\AppData\Local\Temp\SNAGHTML25783b.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2013" y="4030264"/>
              <a:ext cx="5590249" cy="921796"/>
            </a:xfrm>
            <a:prstGeom prst="rect">
              <a:avLst/>
            </a:prstGeom>
            <a:noFill/>
            <a:extLst>
              <a:ext uri="{909E8E84-426E-40DD-AFC4-6F175D3DCCD1}">
                <a14:hiddenFill xmlns:a14="http://schemas.microsoft.com/office/drawing/2010/main">
                  <a:solidFill>
                    <a:srgbClr val="FFFFFF"/>
                  </a:solidFill>
                </a14:hiddenFill>
              </a:ext>
            </a:extLst>
          </p:spPr>
        </p:pic>
      </p:grpSp>
      <p:pic>
        <p:nvPicPr>
          <p:cNvPr id="3084" name="Picture 12" descr="C:\Users\kbaxende\AppData\Local\Temp\SNAGHTML29aef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730034"/>
            <a:ext cx="6475413" cy="85550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
          <p:cNvSpPr txBox="1">
            <a:spLocks/>
          </p:cNvSpPr>
          <p:nvPr/>
        </p:nvSpPr>
        <p:spPr>
          <a:xfrm>
            <a:off x="200025" y="4738452"/>
            <a:ext cx="2343150" cy="83867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600" b="1" dirty="0"/>
              <a:t>CPSE:</a:t>
            </a:r>
            <a:r>
              <a:rPr lang="en-US" sz="1600" dirty="0"/>
              <a:t> </a:t>
            </a:r>
            <a:r>
              <a:rPr lang="en-US" sz="1600" dirty="0">
                <a:hlinkClick r:id="rId3"/>
              </a:rPr>
              <a:t>Check Primary Service Provider &amp; Code</a:t>
            </a:r>
            <a:endParaRPr lang="en-US" sz="1600" i="1" dirty="0"/>
          </a:p>
        </p:txBody>
      </p:sp>
      <p:pic>
        <p:nvPicPr>
          <p:cNvPr id="3086" name="Picture 14" descr="C:\Users\kbaxende\AppData\Local\Temp\SNAGHTML3ab19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5683580"/>
            <a:ext cx="6324600" cy="941548"/>
          </a:xfrm>
          <a:prstGeom prst="rect">
            <a:avLst/>
          </a:prstGeom>
          <a:noFill/>
          <a:extLst>
            <a:ext uri="{909E8E84-426E-40DD-AFC4-6F175D3DCCD1}">
              <a14:hiddenFill xmlns:a14="http://schemas.microsoft.com/office/drawing/2010/main">
                <a:solidFill>
                  <a:srgbClr val="FFFFFF"/>
                </a:solidFill>
              </a14:hiddenFill>
            </a:ext>
          </a:extLst>
        </p:spPr>
      </p:pic>
      <p:sp>
        <p:nvSpPr>
          <p:cNvPr id="19" name="Content Placeholder 1"/>
          <p:cNvSpPr txBox="1">
            <a:spLocks/>
          </p:cNvSpPr>
          <p:nvPr/>
        </p:nvSpPr>
        <p:spPr>
          <a:xfrm>
            <a:off x="200025" y="5693596"/>
            <a:ext cx="2343150" cy="92151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600" b="1" dirty="0"/>
              <a:t>CSE:</a:t>
            </a:r>
            <a:r>
              <a:rPr lang="en-US" sz="1600" dirty="0"/>
              <a:t> Check D/S and Primary Placement Type </a:t>
            </a:r>
            <a:r>
              <a:rPr lang="en-US" sz="1400" i="1" dirty="0"/>
              <a:t>(if applicable)</a:t>
            </a:r>
            <a:endParaRPr lang="en-US" sz="1600" i="1" dirty="0"/>
          </a:p>
        </p:txBody>
      </p:sp>
      <p:sp>
        <p:nvSpPr>
          <p:cNvPr id="17" name="TextBox 16"/>
          <p:cNvSpPr txBox="1"/>
          <p:nvPr/>
        </p:nvSpPr>
        <p:spPr>
          <a:xfrm>
            <a:off x="8743116" y="5811239"/>
            <a:ext cx="251460" cy="400110"/>
          </a:xfrm>
          <a:prstGeom prst="rect">
            <a:avLst/>
          </a:prstGeom>
          <a:noFill/>
        </p:spPr>
        <p:txBody>
          <a:bodyPr wrap="square" rtlCol="0">
            <a:spAutoFit/>
          </a:bodyPr>
          <a:lstStyle/>
          <a:p>
            <a:r>
              <a:rPr lang="en-US" sz="2000" dirty="0"/>
              <a:t>5</a:t>
            </a:r>
          </a:p>
        </p:txBody>
      </p:sp>
      <p:sp>
        <p:nvSpPr>
          <p:cNvPr id="5" name="Slide Number Placeholder 4"/>
          <p:cNvSpPr>
            <a:spLocks noGrp="1"/>
          </p:cNvSpPr>
          <p:nvPr>
            <p:ph type="sldNum" sz="quarter" idx="12"/>
          </p:nvPr>
        </p:nvSpPr>
        <p:spPr/>
        <p:txBody>
          <a:bodyPr/>
          <a:lstStyle/>
          <a:p>
            <a:fld id="{60EF30D3-9EED-41E7-9808-81445BA97ADA}" type="slidenum">
              <a:rPr lang="en-US" smtClean="0"/>
              <a:t>20</a:t>
            </a:fld>
            <a:endParaRPr lang="en-US"/>
          </a:p>
        </p:txBody>
      </p:sp>
    </p:spTree>
    <p:extLst>
      <p:ext uri="{BB962C8B-B14F-4D97-AF65-F5344CB8AC3E}">
        <p14:creationId xmlns:p14="http://schemas.microsoft.com/office/powerpoint/2010/main" val="1890910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90600"/>
            <a:ext cx="7772400" cy="1780108"/>
          </a:xfrm>
        </p:spPr>
        <p:txBody>
          <a:bodyPr>
            <a:normAutofit/>
          </a:bodyPr>
          <a:lstStyle/>
          <a:p>
            <a:r>
              <a:rPr lang="en-US" sz="6000" dirty="0"/>
              <a:t>PD Reports</a:t>
            </a:r>
          </a:p>
        </p:txBody>
      </p:sp>
      <p:sp>
        <p:nvSpPr>
          <p:cNvPr id="4" name="Subtitle 3"/>
          <p:cNvSpPr>
            <a:spLocks noGrp="1"/>
          </p:cNvSpPr>
          <p:nvPr>
            <p:ph type="subTitle" idx="1"/>
          </p:nvPr>
        </p:nvSpPr>
        <p:spPr>
          <a:xfrm>
            <a:off x="1371600" y="2971800"/>
            <a:ext cx="6400800" cy="2159000"/>
          </a:xfrm>
        </p:spPr>
        <p:txBody>
          <a:bodyPr>
            <a:normAutofit/>
          </a:bodyPr>
          <a:lstStyle/>
          <a:p>
            <a:pPr marL="2171700" lvl="4" indent="-342900" algn="l">
              <a:buFont typeface="Arial" panose="020B0604020202020204" pitchFamily="34" charset="0"/>
              <a:buChar char="•"/>
            </a:pPr>
            <a:r>
              <a:rPr lang="en-US" sz="2800" dirty="0">
                <a:solidFill>
                  <a:schemeClr val="bg1">
                    <a:lumMod val="95000"/>
                  </a:schemeClr>
                </a:solidFill>
              </a:rPr>
              <a:t>Inclusion</a:t>
            </a:r>
          </a:p>
          <a:p>
            <a:pPr marL="2171700" lvl="4" indent="-342900" algn="l">
              <a:buFont typeface="Arial" panose="020B0604020202020204" pitchFamily="34" charset="0"/>
              <a:buChar char="•"/>
            </a:pPr>
            <a:r>
              <a:rPr lang="en-US" sz="2800" dirty="0">
                <a:solidFill>
                  <a:schemeClr val="bg1">
                    <a:lumMod val="95000"/>
                  </a:schemeClr>
                </a:solidFill>
              </a:rPr>
              <a:t>Exclusion</a:t>
            </a:r>
          </a:p>
          <a:p>
            <a:endParaRPr lang="en-US" dirty="0"/>
          </a:p>
          <a:p>
            <a:r>
              <a:rPr lang="en-US" dirty="0"/>
              <a:t>https://eservices.nysed.gov/pdsystem/</a:t>
            </a:r>
          </a:p>
        </p:txBody>
      </p:sp>
    </p:spTree>
    <p:extLst>
      <p:ext uri="{BB962C8B-B14F-4D97-AF65-F5344CB8AC3E}">
        <p14:creationId xmlns:p14="http://schemas.microsoft.com/office/powerpoint/2010/main" val="30657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PD Site – Verification Reports</a:t>
            </a:r>
            <a:br>
              <a:rPr lang="en-US" dirty="0"/>
            </a:br>
            <a:r>
              <a:rPr lang="en-US" sz="3600" dirty="0"/>
              <a:t>Exclusions</a:t>
            </a:r>
            <a:endParaRPr lang="en-US" dirty="0"/>
          </a:p>
        </p:txBody>
      </p:sp>
      <p:sp>
        <p:nvSpPr>
          <p:cNvPr id="2" name="Content Placeholder 1"/>
          <p:cNvSpPr>
            <a:spLocks noGrp="1"/>
          </p:cNvSpPr>
          <p:nvPr>
            <p:ph idx="1"/>
          </p:nvPr>
        </p:nvSpPr>
        <p:spPr>
          <a:xfrm>
            <a:off x="4114800" y="2209800"/>
            <a:ext cx="4724400" cy="2286000"/>
          </a:xfrm>
          <a:solidFill>
            <a:schemeClr val="bg1">
              <a:alpha val="52000"/>
            </a:schemeClr>
          </a:solidFill>
        </p:spPr>
        <p:txBody>
          <a:bodyPr>
            <a:normAutofit fontScale="92500" lnSpcReduction="20000"/>
          </a:bodyPr>
          <a:lstStyle/>
          <a:p>
            <a:pPr marL="0" indent="0">
              <a:buNone/>
            </a:pPr>
            <a:r>
              <a:rPr lang="en-US" sz="2000" b="1" dirty="0"/>
              <a:t>DATA is MISSING</a:t>
            </a:r>
          </a:p>
          <a:p>
            <a:r>
              <a:rPr lang="en-US" sz="2000" dirty="0"/>
              <a:t>No Special Education Snapshot record</a:t>
            </a:r>
          </a:p>
          <a:p>
            <a:r>
              <a:rPr lang="en-US" sz="2000" dirty="0"/>
              <a:t>No Type of Disability Record</a:t>
            </a:r>
          </a:p>
          <a:p>
            <a:r>
              <a:rPr lang="en-US" sz="2000" dirty="0"/>
              <a:t>No active enrollment record</a:t>
            </a:r>
            <a:br>
              <a:rPr lang="en-US" sz="2000" dirty="0"/>
            </a:br>
            <a:endParaRPr lang="en-US" sz="2000" dirty="0"/>
          </a:p>
          <a:p>
            <a:pPr marL="274320" lvl="1"/>
            <a:r>
              <a:rPr lang="en-US" sz="2000" dirty="0"/>
              <a:t>Younger than 3 on BEDS day</a:t>
            </a:r>
          </a:p>
          <a:p>
            <a:pPr marL="274320" lvl="1"/>
            <a:r>
              <a:rPr lang="en-US" sz="1900" dirty="0"/>
              <a:t>Did not have services or programs that span BEDS Day</a:t>
            </a:r>
          </a:p>
          <a:p>
            <a:endParaRPr lang="en-US" sz="2000" dirty="0"/>
          </a:p>
        </p:txBody>
      </p:sp>
      <p:pic>
        <p:nvPicPr>
          <p:cNvPr id="8" name="Picture 7" descr="C:\Users\kbaxende\AppData\Local\Temp\SNAGHTML49ca69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70" y="4724400"/>
            <a:ext cx="8809461" cy="1921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baxende\AppData\Local\Temp\SNAGHTML494db58.PNG"/>
          <p:cNvPicPr>
            <a:picLocks noChangeAspect="1" noChangeArrowheads="1"/>
          </p:cNvPicPr>
          <p:nvPr/>
        </p:nvPicPr>
        <p:blipFill rotWithShape="1">
          <a:blip r:embed="rId4">
            <a:extLst>
              <a:ext uri="{28A0092B-C50C-407E-A947-70E740481C1C}">
                <a14:useLocalDpi xmlns:a14="http://schemas.microsoft.com/office/drawing/2010/main" val="0"/>
              </a:ext>
            </a:extLst>
          </a:blip>
          <a:srcRect l="24553"/>
          <a:stretch/>
        </p:blipFill>
        <p:spPr bwMode="auto">
          <a:xfrm>
            <a:off x="304800" y="2057400"/>
            <a:ext cx="373684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hat emoj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8125" y="2590800"/>
            <a:ext cx="1143000" cy="1143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EF30D3-9EED-41E7-9808-81445BA97ADA}" type="slidenum">
              <a:rPr lang="en-US" smtClean="0"/>
              <a:t>22</a:t>
            </a:fld>
            <a:endParaRPr lang="en-US"/>
          </a:p>
        </p:txBody>
      </p:sp>
    </p:spTree>
    <p:extLst>
      <p:ext uri="{BB962C8B-B14F-4D97-AF65-F5344CB8AC3E}">
        <p14:creationId xmlns:p14="http://schemas.microsoft.com/office/powerpoint/2010/main" val="425487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PD Site – Verification Reports</a:t>
            </a:r>
            <a:br>
              <a:rPr lang="en-US" dirty="0"/>
            </a:br>
            <a:r>
              <a:rPr lang="en-US" sz="3600" dirty="0"/>
              <a:t>Exclusions – Missing Data</a:t>
            </a:r>
            <a:endParaRPr lang="en-US" dirty="0"/>
          </a:p>
        </p:txBody>
      </p:sp>
      <p:sp>
        <p:nvSpPr>
          <p:cNvPr id="2" name="Content Placeholder 1"/>
          <p:cNvSpPr>
            <a:spLocks noGrp="1"/>
          </p:cNvSpPr>
          <p:nvPr>
            <p:ph idx="1"/>
          </p:nvPr>
        </p:nvSpPr>
        <p:spPr>
          <a:xfrm>
            <a:off x="228600" y="1799394"/>
            <a:ext cx="8704053" cy="2925006"/>
          </a:xfrm>
          <a:solidFill>
            <a:schemeClr val="bg1">
              <a:alpha val="52000"/>
            </a:schemeClr>
          </a:solidFill>
        </p:spPr>
        <p:txBody>
          <a:bodyPr>
            <a:normAutofit/>
          </a:bodyPr>
          <a:lstStyle/>
          <a:p>
            <a:pPr marL="0" indent="0">
              <a:buNone/>
            </a:pPr>
            <a:r>
              <a:rPr lang="en-US" dirty="0"/>
              <a:t>Student does not have October Snapshot record – WHY?</a:t>
            </a:r>
          </a:p>
          <a:p>
            <a:pPr lvl="1"/>
            <a:r>
              <a:rPr lang="en-US" dirty="0"/>
              <a:t>Check the EXCEPTION report in Frontline IEP – Is there data missing?   Will throw an error on import into Level 0.</a:t>
            </a:r>
            <a:endParaRPr lang="en-US" i="1" dirty="0"/>
          </a:p>
          <a:p>
            <a:pPr lvl="1"/>
            <a:r>
              <a:rPr lang="en-US" dirty="0"/>
              <a:t>Did the student exit special education?</a:t>
            </a:r>
          </a:p>
          <a:p>
            <a:pPr lvl="2"/>
            <a:r>
              <a:rPr lang="en-US" dirty="0">
                <a:solidFill>
                  <a:srgbClr val="FF0000"/>
                </a:solidFill>
              </a:rPr>
              <a:t>RADAR</a:t>
            </a:r>
            <a:r>
              <a:rPr lang="en-US" dirty="0"/>
              <a:t>: Students aged between 18-21 (Ungraded Transition students) Did they show up for their programs in the new school year?  Confirm the exit date.</a:t>
            </a:r>
          </a:p>
        </p:txBody>
      </p:sp>
      <p:pic>
        <p:nvPicPr>
          <p:cNvPr id="7" name="Picture 2" descr="C:\Users\kbaxende\AppData\Local\Temp\SNAGHTML4bc802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24400"/>
            <a:ext cx="8791575" cy="21041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438400"/>
            <a:ext cx="685800" cy="6858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0EF30D3-9EED-41E7-9808-81445BA97ADA}" type="slidenum">
              <a:rPr lang="en-US" smtClean="0"/>
              <a:t>23</a:t>
            </a:fld>
            <a:endParaRPr lang="en-US"/>
          </a:p>
        </p:txBody>
      </p:sp>
    </p:spTree>
    <p:extLst>
      <p:ext uri="{BB962C8B-B14F-4D97-AF65-F5344CB8AC3E}">
        <p14:creationId xmlns:p14="http://schemas.microsoft.com/office/powerpoint/2010/main" val="193447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PD Site – Verification Reports</a:t>
            </a:r>
            <a:br>
              <a:rPr lang="en-US" dirty="0"/>
            </a:br>
            <a:r>
              <a:rPr lang="en-US" sz="3600" dirty="0"/>
              <a:t>Exclusions – Missing Data</a:t>
            </a:r>
            <a:endParaRPr lang="en-US" dirty="0"/>
          </a:p>
        </p:txBody>
      </p:sp>
      <p:sp>
        <p:nvSpPr>
          <p:cNvPr id="2" name="Content Placeholder 1"/>
          <p:cNvSpPr>
            <a:spLocks noGrp="1"/>
          </p:cNvSpPr>
          <p:nvPr>
            <p:ph idx="1"/>
          </p:nvPr>
        </p:nvSpPr>
        <p:spPr>
          <a:xfrm>
            <a:off x="457200" y="1905000"/>
            <a:ext cx="8459579" cy="3124200"/>
          </a:xfrm>
          <a:solidFill>
            <a:schemeClr val="bg1">
              <a:alpha val="52000"/>
            </a:schemeClr>
          </a:solidFill>
        </p:spPr>
        <p:txBody>
          <a:bodyPr>
            <a:normAutofit lnSpcReduction="10000"/>
          </a:bodyPr>
          <a:lstStyle/>
          <a:p>
            <a:pPr marL="0" indent="0">
              <a:buNone/>
            </a:pPr>
            <a:r>
              <a:rPr lang="en-US" sz="2600" dirty="0"/>
              <a:t>Type of Disability Record is missing – WHY?</a:t>
            </a:r>
          </a:p>
          <a:p>
            <a:pPr lvl="1"/>
            <a:r>
              <a:rPr lang="en-US" sz="2400" dirty="0"/>
              <a:t>Newly classified - </a:t>
            </a:r>
            <a:r>
              <a:rPr lang="en-US" dirty="0"/>
              <a:t>Has document been finalized?</a:t>
            </a:r>
          </a:p>
          <a:p>
            <a:pPr lvl="1"/>
            <a:r>
              <a:rPr lang="en-US" sz="2400" dirty="0"/>
              <a:t>Level 0 import errors - </a:t>
            </a:r>
            <a:r>
              <a:rPr lang="en-US" i="1" dirty="0"/>
              <a:t>CPSE to CSE summer enrollments  </a:t>
            </a:r>
          </a:p>
          <a:p>
            <a:pPr marL="0" indent="0">
              <a:buNone/>
            </a:pPr>
            <a:r>
              <a:rPr lang="en-US" dirty="0"/>
              <a:t>No active enrollment record – WHY? </a:t>
            </a:r>
          </a:p>
          <a:p>
            <a:pPr lvl="1"/>
            <a:r>
              <a:rPr lang="en-US" dirty="0"/>
              <a:t>Does student have a code that includes them?  </a:t>
            </a:r>
            <a:br>
              <a:rPr lang="en-US" dirty="0"/>
            </a:br>
            <a:r>
              <a:rPr lang="en-US" sz="1700" i="1" dirty="0"/>
              <a:t>(refer to slide 28 for inclusion rules)</a:t>
            </a:r>
            <a:endParaRPr lang="en-US" i="1" dirty="0"/>
          </a:p>
          <a:p>
            <a:pPr lvl="2"/>
            <a:r>
              <a:rPr lang="en-US" dirty="0"/>
              <a:t>Check enrollment type - Consult SIRS Table of Reporting Responsibility for enrollment scenarios</a:t>
            </a:r>
            <a:endParaRPr lang="en-US" i="1" dirty="0">
              <a:solidFill>
                <a:srgbClr val="FF0000"/>
              </a:solidFill>
            </a:endParaRPr>
          </a:p>
        </p:txBody>
      </p:sp>
      <p:pic>
        <p:nvPicPr>
          <p:cNvPr id="2050" name="Picture 2" descr="C:\Users\kbaxende\AppData\Local\Temp\SNAGHTML13523d81.PNG"/>
          <p:cNvPicPr>
            <a:picLocks noChangeAspect="1" noChangeArrowheads="1"/>
          </p:cNvPicPr>
          <p:nvPr/>
        </p:nvPicPr>
        <p:blipFill rotWithShape="1">
          <a:blip r:embed="rId3">
            <a:extLst>
              <a:ext uri="{28A0092B-C50C-407E-A947-70E740481C1C}">
                <a14:useLocalDpi xmlns:a14="http://schemas.microsoft.com/office/drawing/2010/main" val="0"/>
              </a:ext>
            </a:extLst>
          </a:blip>
          <a:srcRect l="3783"/>
          <a:stretch/>
        </p:blipFill>
        <p:spPr bwMode="auto">
          <a:xfrm>
            <a:off x="470848" y="4876800"/>
            <a:ext cx="849766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526475"/>
            <a:ext cx="533400" cy="533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3939144"/>
            <a:ext cx="533400" cy="5334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60EF30D3-9EED-41E7-9808-81445BA97ADA}" type="slidenum">
              <a:rPr lang="en-US" smtClean="0"/>
              <a:t>24</a:t>
            </a:fld>
            <a:endParaRPr lang="en-US"/>
          </a:p>
        </p:txBody>
      </p:sp>
    </p:spTree>
    <p:extLst>
      <p:ext uri="{BB962C8B-B14F-4D97-AF65-F5344CB8AC3E}">
        <p14:creationId xmlns:p14="http://schemas.microsoft.com/office/powerpoint/2010/main" val="392001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50944" y="457200"/>
            <a:ext cx="4800600" cy="1134534"/>
          </a:xfrm>
        </p:spPr>
        <p:txBody>
          <a:bodyPr>
            <a:noAutofit/>
          </a:bodyPr>
          <a:lstStyle/>
          <a:p>
            <a:r>
              <a:rPr lang="en-US" sz="3200" dirty="0"/>
              <a:t>Included or Excluded?  How do I know? </a:t>
            </a:r>
          </a:p>
        </p:txBody>
      </p:sp>
      <p:sp>
        <p:nvSpPr>
          <p:cNvPr id="7" name="Text Placeholder 6"/>
          <p:cNvSpPr>
            <a:spLocks noGrp="1"/>
          </p:cNvSpPr>
          <p:nvPr>
            <p:ph type="body" sz="half" idx="2"/>
          </p:nvPr>
        </p:nvSpPr>
        <p:spPr>
          <a:xfrm>
            <a:off x="3886200" y="1676401"/>
            <a:ext cx="4876799" cy="2209799"/>
          </a:xfrm>
        </p:spPr>
        <p:txBody>
          <a:bodyPr>
            <a:normAutofit/>
          </a:bodyPr>
          <a:lstStyle/>
          <a:p>
            <a:r>
              <a:rPr lang="en-US" dirty="0"/>
              <a:t>Inadvertent data entry errors in the IEP may cause data to be included or excluded when it shouldn’t be.</a:t>
            </a:r>
          </a:p>
          <a:p>
            <a:endParaRPr lang="en-US" dirty="0"/>
          </a:p>
          <a:p>
            <a:r>
              <a:rPr lang="en-US" dirty="0"/>
              <a:t>Confirm your data in Frontline IEP by checking these common offenders that can slip through the cracks:</a:t>
            </a:r>
          </a:p>
          <a:p>
            <a:endParaRPr lang="en-US" dirty="0"/>
          </a:p>
          <a:p>
            <a:pPr marL="285750" indent="-285750">
              <a:buFont typeface="Arial" panose="020B0604020202020204" pitchFamily="34" charset="0"/>
              <a:buChar char="•"/>
            </a:pPr>
            <a:endParaRPr lang="en-US" sz="2000" dirty="0">
              <a:solidFill>
                <a:srgbClr val="002060"/>
              </a:solidFill>
            </a:endParaRPr>
          </a:p>
        </p:txBody>
      </p:sp>
      <p:pic>
        <p:nvPicPr>
          <p:cNvPr id="5" name="Picture Placeholder 4" descr="confused-smiley-cliparts-co-RMsgWn-clipart.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563" t="849" r="268" b="6543"/>
          <a:stretch/>
        </p:blipFill>
        <p:spPr>
          <a:xfrm>
            <a:off x="457200" y="533400"/>
            <a:ext cx="3428999" cy="4622800"/>
          </a:xfrm>
        </p:spPr>
      </p:pic>
      <p:sp>
        <p:nvSpPr>
          <p:cNvPr id="2" name="Rectangle 1"/>
          <p:cNvSpPr/>
          <p:nvPr/>
        </p:nvSpPr>
        <p:spPr>
          <a:xfrm>
            <a:off x="3810000" y="3733800"/>
            <a:ext cx="5029200" cy="1643527"/>
          </a:xfrm>
          <a:prstGeom prst="rect">
            <a:avLst/>
          </a:prstGeom>
        </p:spPr>
        <p:txBody>
          <a:bodyPr wrap="square">
            <a:spAutoFit/>
          </a:bodyPr>
          <a:lstStyle/>
          <a:p>
            <a:pPr marL="457200" indent="-457200">
              <a:lnSpc>
                <a:spcPct val="140000"/>
              </a:lnSpc>
              <a:buClrTx/>
              <a:buFont typeface="+mj-lt"/>
              <a:buAutoNum type="arabicPeriod"/>
            </a:pPr>
            <a:r>
              <a:rPr lang="en-US" sz="2400" dirty="0">
                <a:solidFill>
                  <a:srgbClr val="002060"/>
                </a:solidFill>
              </a:rPr>
              <a:t>Drafts - </a:t>
            </a:r>
            <a:r>
              <a:rPr lang="en-US" sz="1600" dirty="0">
                <a:solidFill>
                  <a:srgbClr val="002060"/>
                </a:solidFill>
              </a:rPr>
              <a:t>New and Transfer Students</a:t>
            </a:r>
          </a:p>
          <a:p>
            <a:pPr marL="457200" indent="-457200">
              <a:lnSpc>
                <a:spcPct val="140000"/>
              </a:lnSpc>
              <a:buClrTx/>
              <a:buFont typeface="+mj-lt"/>
              <a:buAutoNum type="arabicPeriod"/>
            </a:pPr>
            <a:r>
              <a:rPr lang="en-US" sz="2400" dirty="0">
                <a:solidFill>
                  <a:srgbClr val="002060"/>
                </a:solidFill>
              </a:rPr>
              <a:t>Entry / Exit Dates</a:t>
            </a:r>
          </a:p>
          <a:p>
            <a:pPr marL="457200" indent="-457200">
              <a:lnSpc>
                <a:spcPct val="140000"/>
              </a:lnSpc>
              <a:buClrTx/>
              <a:buFont typeface="+mj-lt"/>
              <a:buAutoNum type="arabicPeriod"/>
            </a:pPr>
            <a:r>
              <a:rPr lang="en-US" sz="2400" dirty="0">
                <a:solidFill>
                  <a:srgbClr val="002060"/>
                </a:solidFill>
              </a:rPr>
              <a:t>Decision Status – </a:t>
            </a:r>
            <a:r>
              <a:rPr lang="en-US" sz="1600" dirty="0">
                <a:solidFill>
                  <a:srgbClr val="002060"/>
                </a:solidFill>
              </a:rPr>
              <a:t>Classified No Services</a:t>
            </a:r>
          </a:p>
        </p:txBody>
      </p:sp>
      <p:pic>
        <p:nvPicPr>
          <p:cNvPr id="6" name="Picture 4"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4356923"/>
            <a:ext cx="419375" cy="41937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3991088" y="6250163"/>
            <a:ext cx="1161826" cy="365125"/>
          </a:xfrm>
        </p:spPr>
        <p:txBody>
          <a:bodyPr/>
          <a:lstStyle/>
          <a:p>
            <a:fld id="{60EF30D3-9EED-41E7-9808-81445BA97ADA}" type="slidenum">
              <a:rPr lang="en-US" smtClean="0"/>
              <a:t>25</a:t>
            </a:fld>
            <a:endParaRPr lang="en-US"/>
          </a:p>
        </p:txBody>
      </p:sp>
    </p:spTree>
    <p:extLst>
      <p:ext uri="{BB962C8B-B14F-4D97-AF65-F5344CB8AC3E}">
        <p14:creationId xmlns:p14="http://schemas.microsoft.com/office/powerpoint/2010/main" val="3204563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686800" cy="1066800"/>
          </a:xfrm>
          <a:solidFill>
            <a:schemeClr val="bg1">
              <a:alpha val="52000"/>
            </a:schemeClr>
          </a:solidFill>
        </p:spPr>
        <p:txBody>
          <a:bodyPr>
            <a:normAutofit/>
          </a:bodyPr>
          <a:lstStyle/>
          <a:p>
            <a:r>
              <a:rPr lang="en-US" sz="2000" dirty="0"/>
              <a:t>Classified CSE and CPSE students with an IEP that is in effect on BEDS day (10/4/17), with programs and/or related services with dates that span BEDS day.  </a:t>
            </a:r>
          </a:p>
        </p:txBody>
      </p:sp>
      <p:sp>
        <p:nvSpPr>
          <p:cNvPr id="3" name="Title 2"/>
          <p:cNvSpPr>
            <a:spLocks noGrp="1"/>
          </p:cNvSpPr>
          <p:nvPr>
            <p:ph type="title"/>
          </p:nvPr>
        </p:nvSpPr>
        <p:spPr>
          <a:xfrm>
            <a:off x="457200" y="152400"/>
            <a:ext cx="8229600" cy="1185672"/>
          </a:xfrm>
        </p:spPr>
        <p:txBody>
          <a:bodyPr>
            <a:normAutofit/>
          </a:bodyPr>
          <a:lstStyle/>
          <a:p>
            <a:r>
              <a:rPr lang="en-US" sz="3200" dirty="0"/>
              <a:t>Which Students are Included in the October SS Extract?</a:t>
            </a:r>
          </a:p>
        </p:txBody>
      </p:sp>
      <p:graphicFrame>
        <p:nvGraphicFramePr>
          <p:cNvPr id="6" name="Table 5"/>
          <p:cNvGraphicFramePr>
            <a:graphicFrameLocks noGrp="1"/>
          </p:cNvGraphicFramePr>
          <p:nvPr>
            <p:extLst>
              <p:ext uri="{D42A27DB-BD31-4B8C-83A1-F6EECF244321}">
                <p14:modId xmlns:p14="http://schemas.microsoft.com/office/powerpoint/2010/main" val="2067229250"/>
              </p:ext>
            </p:extLst>
          </p:nvPr>
        </p:nvGraphicFramePr>
        <p:xfrm>
          <a:off x="457200" y="2743200"/>
          <a:ext cx="8229600" cy="38557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dirty="0"/>
                        <a:t>CSE Decision/Status</a:t>
                      </a:r>
                    </a:p>
                  </a:txBody>
                  <a:tcPr/>
                </a:tc>
                <a:tc>
                  <a:txBody>
                    <a:bodyPr/>
                    <a:lstStyle/>
                    <a:p>
                      <a:pPr algn="ctr"/>
                      <a:r>
                        <a:rPr lang="en-US" dirty="0"/>
                        <a:t>CPSE Decision/Status</a:t>
                      </a:r>
                    </a:p>
                  </a:txBody>
                  <a:tcPr/>
                </a:tc>
                <a:extLst>
                  <a:ext uri="{0D108BD9-81ED-4DB2-BD59-A6C34878D82A}">
                    <a16:rowId xmlns:a16="http://schemas.microsoft.com/office/drawing/2014/main" val="10000"/>
                  </a:ext>
                </a:extLst>
              </a:tr>
              <a:tr h="370840">
                <a:tc>
                  <a:txBody>
                    <a:bodyPr/>
                    <a:lstStyle/>
                    <a:p>
                      <a:r>
                        <a:rPr lang="en-US" sz="1400" dirty="0"/>
                        <a:t>Classified</a:t>
                      </a:r>
                    </a:p>
                  </a:txBody>
                  <a:tcPr/>
                </a:tc>
                <a:tc>
                  <a:txBody>
                    <a:bodyPr/>
                    <a:lstStyle/>
                    <a:p>
                      <a:r>
                        <a:rPr lang="en-US" sz="1400" dirty="0"/>
                        <a:t>Classified Preschool</a:t>
                      </a:r>
                    </a:p>
                  </a:txBody>
                  <a:tcPr/>
                </a:tc>
                <a:extLst>
                  <a:ext uri="{0D108BD9-81ED-4DB2-BD59-A6C34878D82A}">
                    <a16:rowId xmlns:a16="http://schemas.microsoft.com/office/drawing/2014/main" val="10001"/>
                  </a:ext>
                </a:extLst>
              </a:tr>
              <a:tr h="370840">
                <a:tc>
                  <a:txBody>
                    <a:bodyPr/>
                    <a:lstStyle/>
                    <a:p>
                      <a:r>
                        <a:rPr lang="en-US" sz="1400" dirty="0"/>
                        <a:t>Classified - Charter School Enrollment</a:t>
                      </a:r>
                    </a:p>
                  </a:txBody>
                  <a:tcPr/>
                </a:tc>
                <a:tc>
                  <a:txBody>
                    <a:bodyPr/>
                    <a:lstStyle/>
                    <a:p>
                      <a:r>
                        <a:rPr lang="en-US" sz="1400" dirty="0"/>
                        <a:t>Court or State Placed - Out of</a:t>
                      </a:r>
                      <a:r>
                        <a:rPr lang="en-US" sz="1400" baseline="0" dirty="0"/>
                        <a:t> State</a:t>
                      </a:r>
                      <a:endParaRPr lang="en-US" sz="1400" dirty="0"/>
                    </a:p>
                  </a:txBody>
                  <a:tcPr/>
                </a:tc>
                <a:extLst>
                  <a:ext uri="{0D108BD9-81ED-4DB2-BD59-A6C34878D82A}">
                    <a16:rowId xmlns:a16="http://schemas.microsoft.com/office/drawing/2014/main" val="10002"/>
                  </a:ext>
                </a:extLst>
              </a:tr>
              <a:tr h="370840">
                <a:tc>
                  <a:txBody>
                    <a:bodyPr/>
                    <a:lstStyle/>
                    <a:p>
                      <a:r>
                        <a:rPr lang="en-US" sz="1400" dirty="0"/>
                        <a:t>Classified</a:t>
                      </a:r>
                      <a:r>
                        <a:rPr lang="en-US" sz="1400" baseline="0" dirty="0"/>
                        <a:t> - Charter School Dual Enrollment</a:t>
                      </a:r>
                      <a:endParaRPr lang="en-US" sz="1400" dirty="0"/>
                    </a:p>
                  </a:txBody>
                  <a:tcPr/>
                </a:tc>
                <a:tc>
                  <a:txBody>
                    <a:bodyPr/>
                    <a:lstStyle/>
                    <a:p>
                      <a:endParaRPr lang="en-US" sz="1400"/>
                    </a:p>
                  </a:txBody>
                  <a:tcPr/>
                </a:tc>
                <a:extLst>
                  <a:ext uri="{0D108BD9-81ED-4DB2-BD59-A6C34878D82A}">
                    <a16:rowId xmlns:a16="http://schemas.microsoft.com/office/drawing/2014/main" val="10003"/>
                  </a:ext>
                </a:extLst>
              </a:tr>
              <a:tr h="370840">
                <a:tc>
                  <a:txBody>
                    <a:bodyPr/>
                    <a:lstStyle/>
                    <a:p>
                      <a:r>
                        <a:rPr lang="en-US" sz="1400" dirty="0"/>
                        <a:t>Classified - </a:t>
                      </a:r>
                      <a:r>
                        <a:rPr lang="en-US" sz="1400" baseline="0" dirty="0"/>
                        <a:t>PP within District Dual Enrollment</a:t>
                      </a:r>
                      <a:endParaRPr lang="en-US" sz="1400" dirty="0"/>
                    </a:p>
                  </a:txBody>
                  <a:tcPr/>
                </a:tc>
                <a:tc>
                  <a:txBody>
                    <a:bodyPr/>
                    <a:lstStyle/>
                    <a:p>
                      <a:endParaRPr lang="en-US" sz="140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Classified</a:t>
                      </a:r>
                      <a:r>
                        <a:rPr lang="en-US" sz="1400" baseline="0" dirty="0"/>
                        <a:t> - PP Non-Resident within District - Dual Enrollment</a:t>
                      </a:r>
                      <a:endParaRPr lang="en-US" sz="1400" dirty="0"/>
                    </a:p>
                  </a:txBody>
                  <a:tcPr/>
                </a:tc>
                <a:tc>
                  <a:txBody>
                    <a:bodyPr/>
                    <a:lstStyle/>
                    <a:p>
                      <a:endParaRPr lang="en-US" sz="1400"/>
                    </a:p>
                  </a:txBody>
                  <a:tcPr/>
                </a:tc>
                <a:extLst>
                  <a:ext uri="{0D108BD9-81ED-4DB2-BD59-A6C34878D82A}">
                    <a16:rowId xmlns:a16="http://schemas.microsoft.com/office/drawing/2014/main" val="10005"/>
                  </a:ext>
                </a:extLst>
              </a:tr>
              <a:tr h="370840">
                <a:tc>
                  <a:txBody>
                    <a:bodyPr/>
                    <a:lstStyle/>
                    <a:p>
                      <a:r>
                        <a:rPr lang="en-US" sz="1400" dirty="0"/>
                        <a:t>Court</a:t>
                      </a:r>
                      <a:r>
                        <a:rPr lang="en-US" sz="1400" baseline="0" dirty="0"/>
                        <a:t> or State Placed - Out of State</a:t>
                      </a:r>
                    </a:p>
                  </a:txBody>
                  <a:tcPr/>
                </a:tc>
                <a:tc>
                  <a:txBody>
                    <a:bodyPr/>
                    <a:lstStyle/>
                    <a:p>
                      <a:endParaRPr lang="en-US" sz="1400"/>
                    </a:p>
                  </a:txBody>
                  <a:tcPr/>
                </a:tc>
                <a:extLst>
                  <a:ext uri="{0D108BD9-81ED-4DB2-BD59-A6C34878D82A}">
                    <a16:rowId xmlns:a16="http://schemas.microsoft.com/office/drawing/2014/main" val="10006"/>
                  </a:ext>
                </a:extLst>
              </a:tr>
              <a:tr h="370840">
                <a:tc>
                  <a:txBody>
                    <a:bodyPr/>
                    <a:lstStyle/>
                    <a:p>
                      <a:r>
                        <a:rPr lang="en-US" sz="1400" dirty="0"/>
                        <a:t>Classified PP in Other Public School District</a:t>
                      </a:r>
                    </a:p>
                  </a:txBody>
                  <a:tcPr/>
                </a:tc>
                <a:tc>
                  <a:txBody>
                    <a:bodyPr/>
                    <a:lstStyle/>
                    <a:p>
                      <a:endParaRPr lang="en-US" sz="1400" dirty="0"/>
                    </a:p>
                  </a:txBody>
                  <a:tcP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Classified Non-Resident</a:t>
                      </a:r>
                      <a:r>
                        <a:rPr lang="en-US" sz="1400" baseline="0" dirty="0"/>
                        <a:t> </a:t>
                      </a:r>
                      <a:r>
                        <a:rPr lang="en-US" sz="1400" dirty="0"/>
                        <a:t>within District -</a:t>
                      </a:r>
                      <a:r>
                        <a:rPr lang="en-US" sz="1400" baseline="0" dirty="0"/>
                        <a:t> No Services</a:t>
                      </a:r>
                      <a:endParaRPr lang="en-US" sz="1400" dirty="0"/>
                    </a:p>
                  </a:txBody>
                  <a:tcPr/>
                </a:tc>
                <a:tc>
                  <a:txBody>
                    <a:bodyPr/>
                    <a:lstStyle/>
                    <a:p>
                      <a:endParaRPr lang="en-US" sz="1400" dirty="0"/>
                    </a:p>
                  </a:txBody>
                  <a:tcPr/>
                </a:tc>
                <a:extLst>
                  <a:ext uri="{0D108BD9-81ED-4DB2-BD59-A6C34878D82A}">
                    <a16:rowId xmlns:a16="http://schemas.microsoft.com/office/drawing/2014/main" val="10008"/>
                  </a:ext>
                </a:extLst>
              </a:tr>
              <a:tr h="370840">
                <a:tc>
                  <a:txBody>
                    <a:bodyPr/>
                    <a:lstStyle/>
                    <a:p>
                      <a:r>
                        <a:rPr lang="en-US" sz="1400" dirty="0"/>
                        <a:t>Classified PP within District - No Services</a:t>
                      </a:r>
                    </a:p>
                  </a:txBody>
                  <a:tcPr/>
                </a:tc>
                <a:tc>
                  <a:txBody>
                    <a:bodyPr/>
                    <a:lstStyle/>
                    <a:p>
                      <a:endParaRPr lang="en-US" sz="1400" dirty="0"/>
                    </a:p>
                  </a:txBody>
                  <a:tcPr/>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fld id="{60EF30D3-9EED-41E7-9808-81445BA97ADA}" type="slidenum">
              <a:rPr lang="en-US" smtClean="0"/>
              <a:t>26</a:t>
            </a:fld>
            <a:endParaRPr lang="en-US"/>
          </a:p>
        </p:txBody>
      </p:sp>
    </p:spTree>
    <p:extLst>
      <p:ext uri="{BB962C8B-B14F-4D97-AF65-F5344CB8AC3E}">
        <p14:creationId xmlns:p14="http://schemas.microsoft.com/office/powerpoint/2010/main" val="3415967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12708" y="1799909"/>
            <a:ext cx="8350292" cy="4784991"/>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US" dirty="0">
                <a:solidFill>
                  <a:srgbClr val="0070C0"/>
                </a:solidFill>
              </a:rPr>
              <a:t>FOR REVIEW:</a:t>
            </a:r>
            <a:br>
              <a:rPr lang="en-US" dirty="0">
                <a:solidFill>
                  <a:srgbClr val="0070C0"/>
                </a:solidFill>
              </a:rPr>
            </a:br>
            <a:r>
              <a:rPr lang="en-US" dirty="0">
                <a:solidFill>
                  <a:srgbClr val="008000"/>
                </a:solidFill>
              </a:rPr>
              <a:t>INCLUDED:  </a:t>
            </a:r>
            <a:r>
              <a:rPr lang="en-US" dirty="0"/>
              <a:t>Classified students aged 3 </a:t>
            </a:r>
            <a:r>
              <a:rPr lang="mr-IN" dirty="0"/>
              <a:t>–</a:t>
            </a:r>
            <a:r>
              <a:rPr lang="en-US" dirty="0"/>
              <a:t> 21 </a:t>
            </a:r>
            <a:r>
              <a:rPr lang="en-US" dirty="0" err="1"/>
              <a:t>yo</a:t>
            </a:r>
            <a:r>
              <a:rPr lang="en-US" dirty="0"/>
              <a:t> on BEDS day, with a program or related service spanning BEDS day</a:t>
            </a:r>
            <a:br>
              <a:rPr lang="en-US" dirty="0"/>
            </a:br>
            <a:endParaRPr lang="en-US" dirty="0"/>
          </a:p>
          <a:p>
            <a:pPr lvl="1"/>
            <a:r>
              <a:rPr lang="en-US" sz="2000" b="1" dirty="0"/>
              <a:t>CPSE:  PS (3-4 </a:t>
            </a:r>
            <a:r>
              <a:rPr lang="en-US" sz="2000" b="1" dirty="0" err="1"/>
              <a:t>yrs</a:t>
            </a:r>
            <a:r>
              <a:rPr lang="en-US" sz="2000" b="1" dirty="0"/>
              <a:t>):</a:t>
            </a:r>
          </a:p>
          <a:p>
            <a:pPr lvl="2"/>
            <a:r>
              <a:rPr lang="en-US" sz="1800" dirty="0"/>
              <a:t>Primary Service Code	</a:t>
            </a:r>
            <a:r>
              <a:rPr lang="en-US" sz="1500" dirty="0"/>
              <a:t>(SVC01 - SVC12 codes)</a:t>
            </a:r>
          </a:p>
          <a:p>
            <a:pPr lvl="2"/>
            <a:r>
              <a:rPr lang="en-US" sz="1800" dirty="0"/>
              <a:t>Primary Service Provider	</a:t>
            </a:r>
            <a:r>
              <a:rPr lang="en-US" sz="1500" dirty="0"/>
              <a:t>(Location BEDS code)</a:t>
            </a:r>
            <a:endParaRPr lang="en-US" sz="1800" dirty="0"/>
          </a:p>
          <a:p>
            <a:pPr lvl="2"/>
            <a:r>
              <a:rPr lang="en-US" sz="1800" dirty="0"/>
              <a:t>Pre School LRE Setting	</a:t>
            </a:r>
            <a:r>
              <a:rPr lang="en-US" sz="1500" dirty="0"/>
              <a:t>(PS04 - PS12 codes)</a:t>
            </a:r>
          </a:p>
          <a:p>
            <a:pPr marL="627063" lvl="2" indent="0">
              <a:buNone/>
            </a:pPr>
            <a:r>
              <a:rPr lang="en-US" sz="1800" dirty="0"/>
              <a:t>		</a:t>
            </a:r>
          </a:p>
          <a:p>
            <a:pPr lvl="1"/>
            <a:r>
              <a:rPr lang="en-US" sz="2000" b="1" dirty="0"/>
              <a:t>CSE:  ESA (4-5 </a:t>
            </a:r>
            <a:r>
              <a:rPr lang="en-US" sz="2000" b="1" dirty="0" err="1"/>
              <a:t>yrs</a:t>
            </a:r>
            <a:r>
              <a:rPr lang="en-US" sz="2000" b="1" dirty="0"/>
              <a:t>) &amp; SA (6-21 </a:t>
            </a:r>
            <a:r>
              <a:rPr lang="en-US" sz="2000" b="1" dirty="0" err="1"/>
              <a:t>yrs</a:t>
            </a:r>
            <a:r>
              <a:rPr lang="en-US" sz="2000" b="1" dirty="0"/>
              <a:t>)</a:t>
            </a:r>
            <a:r>
              <a:rPr lang="en-US" sz="2000" dirty="0"/>
              <a:t>:</a:t>
            </a:r>
          </a:p>
          <a:p>
            <a:pPr lvl="2"/>
            <a:r>
              <a:rPr lang="en-US" sz="1800" dirty="0"/>
              <a:t>ESA LRE Setting		</a:t>
            </a:r>
            <a:r>
              <a:rPr lang="en-US" sz="1500" dirty="0"/>
              <a:t>(ESA01 - ESA12 codes)</a:t>
            </a:r>
            <a:endParaRPr lang="en-US" sz="1800" dirty="0"/>
          </a:p>
          <a:p>
            <a:pPr lvl="2"/>
            <a:r>
              <a:rPr lang="en-US" sz="1800" dirty="0"/>
              <a:t>School Age LRE Setting	</a:t>
            </a:r>
            <a:r>
              <a:rPr lang="en-US" sz="1500" dirty="0"/>
              <a:t>(SA01 - SA10 Codes)</a:t>
            </a:r>
          </a:p>
          <a:p>
            <a:pPr lvl="2"/>
            <a:r>
              <a:rPr lang="en-US" sz="1800" dirty="0"/>
              <a:t>Primary Placement Type	</a:t>
            </a:r>
            <a:r>
              <a:rPr lang="en-US" sz="1500" dirty="0"/>
              <a:t>(PLC01 - PLC03 Codes)</a:t>
            </a:r>
          </a:p>
        </p:txBody>
      </p:sp>
      <p:sp>
        <p:nvSpPr>
          <p:cNvPr id="3" name="Title 2"/>
          <p:cNvSpPr txBox="1">
            <a:spLocks/>
          </p:cNvSpPr>
          <p:nvPr/>
        </p:nvSpPr>
        <p:spPr>
          <a:xfrm>
            <a:off x="457200" y="447510"/>
            <a:ext cx="8229600" cy="1185672"/>
          </a:xfrm>
          <a:prstGeom prst="rect">
            <a:avLst/>
          </a:prstGeom>
        </p:spPr>
        <p:txBody>
          <a:bodyP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Which Students are Included in the October SS Extract?</a:t>
            </a:r>
          </a:p>
        </p:txBody>
      </p:sp>
      <p:sp>
        <p:nvSpPr>
          <p:cNvPr id="11" name="Slide Number Placeholder 10"/>
          <p:cNvSpPr>
            <a:spLocks noGrp="1"/>
          </p:cNvSpPr>
          <p:nvPr>
            <p:ph type="sldNum" sz="quarter" idx="12"/>
          </p:nvPr>
        </p:nvSpPr>
        <p:spPr>
          <a:xfrm>
            <a:off x="3991088" y="6250163"/>
            <a:ext cx="1161826" cy="365125"/>
          </a:xfrm>
        </p:spPr>
        <p:txBody>
          <a:bodyPr/>
          <a:lstStyle/>
          <a:p>
            <a:fld id="{60EF30D3-9EED-41E7-9808-81445BA97ADA}" type="slidenum">
              <a:rPr lang="en-US" smtClean="0"/>
              <a:t>27</a:t>
            </a:fld>
            <a:endParaRPr lang="en-US" dirty="0"/>
          </a:p>
        </p:txBody>
      </p:sp>
    </p:spTree>
    <p:extLst>
      <p:ext uri="{BB962C8B-B14F-4D97-AF65-F5344CB8AC3E}">
        <p14:creationId xmlns:p14="http://schemas.microsoft.com/office/powerpoint/2010/main" val="2738800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Tips for Checking your Data</a:t>
            </a:r>
            <a:endParaRPr lang="en-US" sz="2000" dirty="0"/>
          </a:p>
        </p:txBody>
      </p:sp>
      <p:sp>
        <p:nvSpPr>
          <p:cNvPr id="3" name="Text Placeholder 2"/>
          <p:cNvSpPr>
            <a:spLocks noGrp="1"/>
          </p:cNvSpPr>
          <p:nvPr>
            <p:ph type="body" sz="half" idx="2"/>
          </p:nvPr>
        </p:nvSpPr>
        <p:spPr/>
        <p:txBody>
          <a:bodyPr/>
          <a:lstStyle/>
          <a:p>
            <a:r>
              <a:rPr lang="en-US" dirty="0">
                <a:solidFill>
                  <a:schemeClr val="tx1">
                    <a:lumMod val="65000"/>
                    <a:lumOff val="35000"/>
                  </a:schemeClr>
                </a:solidFill>
              </a:rPr>
              <a:t>These are some </a:t>
            </a:r>
            <a:r>
              <a:rPr lang="en-US" b="1" dirty="0">
                <a:solidFill>
                  <a:srgbClr val="FF0000"/>
                </a:solidFill>
              </a:rPr>
              <a:t>RADAR AREAS </a:t>
            </a:r>
            <a:r>
              <a:rPr lang="en-US" dirty="0">
                <a:solidFill>
                  <a:schemeClr val="tx1">
                    <a:lumMod val="65000"/>
                    <a:lumOff val="35000"/>
                  </a:schemeClr>
                </a:solidFill>
              </a:rPr>
              <a:t>to look out for that can help you to confirm your data in Frontline IEP.</a:t>
            </a:r>
          </a:p>
          <a:p>
            <a:endParaRPr lang="en-US" dirty="0">
              <a:solidFill>
                <a:schemeClr val="tx1">
                  <a:lumMod val="65000"/>
                  <a:lumOff val="35000"/>
                </a:schemeClr>
              </a:solidFill>
            </a:endParaRPr>
          </a:p>
          <a:p>
            <a:r>
              <a:rPr lang="en-US" dirty="0">
                <a:solidFill>
                  <a:schemeClr val="tx1">
                    <a:lumMod val="65000"/>
                    <a:lumOff val="35000"/>
                  </a:schemeClr>
                </a:solidFill>
              </a:rPr>
              <a:t>Please share any issues you’ve encountered in your district!</a:t>
            </a:r>
          </a:p>
        </p:txBody>
      </p:sp>
      <p:sp>
        <p:nvSpPr>
          <p:cNvPr id="2" name="AutoShape 2" descr="Image result for radar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adar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517" name="Picture 13" descr="Image result for computer us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958932"/>
            <a:ext cx="2971799" cy="3942183"/>
          </a:xfrm>
          <a:prstGeom prst="rect">
            <a:avLst/>
          </a:prstGeom>
          <a:noFill/>
          <a:effectLst>
            <a:reflection blurRad="6350" stA="50000" endA="300" endPos="38500" dist="50800" dir="5400000" sy="-100000" algn="bl" rotWithShape="0"/>
          </a:effectLst>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a:xfrm>
            <a:off x="3991088" y="6250163"/>
            <a:ext cx="1161826" cy="365125"/>
          </a:xfrm>
        </p:spPr>
        <p:txBody>
          <a:bodyPr/>
          <a:lstStyle/>
          <a:p>
            <a:fld id="{60EF30D3-9EED-41E7-9808-81445BA97ADA}" type="slidenum">
              <a:rPr lang="en-US" smtClean="0"/>
              <a:t>28</a:t>
            </a:fld>
            <a:endParaRPr lang="en-US"/>
          </a:p>
        </p:txBody>
      </p:sp>
    </p:spTree>
    <p:extLst>
      <p:ext uri="{BB962C8B-B14F-4D97-AF65-F5344CB8AC3E}">
        <p14:creationId xmlns:p14="http://schemas.microsoft.com/office/powerpoint/2010/main" val="1861667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342901" y="2209800"/>
            <a:ext cx="8458199" cy="4495800"/>
          </a:xfrm>
          <a:solidFill>
            <a:schemeClr val="bg1">
              <a:alpha val="31000"/>
            </a:schemeClr>
          </a:solidFill>
        </p:spPr>
        <p:txBody>
          <a:bodyPr>
            <a:normAutofit fontScale="92500" lnSpcReduction="10000"/>
          </a:bodyPr>
          <a:lstStyle/>
          <a:p>
            <a:pPr marL="0" indent="0">
              <a:buNone/>
            </a:pPr>
            <a:r>
              <a:rPr lang="en-US" sz="2800" b="1" dirty="0">
                <a:solidFill>
                  <a:srgbClr val="FF0000"/>
                </a:solidFill>
              </a:rPr>
              <a:t>Radar Areas!   </a:t>
            </a:r>
            <a:r>
              <a:rPr lang="en-US" sz="2800" dirty="0">
                <a:solidFill>
                  <a:schemeClr val="tx1"/>
                </a:solidFill>
              </a:rPr>
              <a:t>Check these common offenders to help confirm your data</a:t>
            </a:r>
          </a:p>
          <a:p>
            <a:pPr marL="342900" indent="-342900">
              <a:buFont typeface="+mj-lt"/>
              <a:buAutoNum type="arabicPeriod"/>
            </a:pPr>
            <a:endParaRPr lang="en-US" b="1" dirty="0"/>
          </a:p>
          <a:p>
            <a:pPr marL="0" indent="0">
              <a:buNone/>
            </a:pPr>
            <a:r>
              <a:rPr lang="en-US" b="1" dirty="0"/>
              <a:t>Draft Documents:  </a:t>
            </a:r>
            <a:r>
              <a:rPr lang="en-US" dirty="0"/>
              <a:t>Finalize any that span BEDS Day </a:t>
            </a:r>
          </a:p>
          <a:p>
            <a:pPr marL="0" indent="0">
              <a:buNone/>
            </a:pPr>
            <a:r>
              <a:rPr lang="en-US" b="1" dirty="0"/>
              <a:t>Transfer Students:  </a:t>
            </a:r>
            <a:r>
              <a:rPr lang="en-US" dirty="0"/>
              <a:t>Students under review or re-</a:t>
            </a:r>
            <a:r>
              <a:rPr lang="en-US" dirty="0" err="1"/>
              <a:t>eval</a:t>
            </a:r>
            <a:endParaRPr lang="en-US" b="1" dirty="0"/>
          </a:p>
          <a:p>
            <a:pPr lvl="1"/>
            <a:r>
              <a:rPr lang="en-US" dirty="0"/>
              <a:t>Enrollment date vs start of IEP and programs/services in your district</a:t>
            </a:r>
          </a:p>
          <a:p>
            <a:pPr marL="0" indent="0">
              <a:buNone/>
            </a:pPr>
            <a:r>
              <a:rPr lang="en-US" b="1" dirty="0"/>
              <a:t>Decision Status:  </a:t>
            </a:r>
            <a:r>
              <a:rPr lang="en-US" dirty="0"/>
              <a:t>Drives inclusion on Oct Snapshot</a:t>
            </a:r>
          </a:p>
          <a:p>
            <a:pPr lvl="1"/>
            <a:r>
              <a:rPr lang="en-US" dirty="0"/>
              <a:t>Confirm documents have the correct Decision/Status.  Example: Classified – No Services</a:t>
            </a:r>
          </a:p>
          <a:p>
            <a:pPr lvl="1"/>
            <a:r>
              <a:rPr lang="en-US" dirty="0"/>
              <a:t>Students who have Exited or Declassified don’t have a previous document that is including them</a:t>
            </a:r>
          </a:p>
          <a:p>
            <a:pPr lvl="1"/>
            <a:r>
              <a:rPr lang="en-US" dirty="0"/>
              <a:t>Enrollment Start/End:  Confirm exit dates with data warehouse</a:t>
            </a:r>
          </a:p>
        </p:txBody>
      </p:sp>
      <p:sp>
        <p:nvSpPr>
          <p:cNvPr id="5" name="Title 4"/>
          <p:cNvSpPr>
            <a:spLocks noGrp="1"/>
          </p:cNvSpPr>
          <p:nvPr>
            <p:ph type="title"/>
          </p:nvPr>
        </p:nvSpPr>
        <p:spPr/>
        <p:txBody>
          <a:bodyPr>
            <a:normAutofit/>
          </a:bodyPr>
          <a:lstStyle/>
          <a:p>
            <a:r>
              <a:rPr lang="en-US" dirty="0"/>
              <a:t>Know Your Student Population!</a:t>
            </a:r>
          </a:p>
        </p:txBody>
      </p:sp>
      <p:pic>
        <p:nvPicPr>
          <p:cNvPr id="24" name="Picture 8" descr="Image result for radar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4769" y="24384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EF30D3-9EED-41E7-9808-81445BA97ADA}" type="slidenum">
              <a:rPr lang="en-US" smtClean="0"/>
              <a:t>29</a:t>
            </a:fld>
            <a:endParaRPr lang="en-US"/>
          </a:p>
        </p:txBody>
      </p:sp>
    </p:spTree>
    <p:extLst>
      <p:ext uri="{BB962C8B-B14F-4D97-AF65-F5344CB8AC3E}">
        <p14:creationId xmlns:p14="http://schemas.microsoft.com/office/powerpoint/2010/main" val="2489495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ctrTitle"/>
          </p:nvPr>
        </p:nvSpPr>
        <p:spPr>
          <a:xfrm>
            <a:off x="685800" y="1066800"/>
            <a:ext cx="7772400" cy="3581400"/>
          </a:xfrm>
        </p:spPr>
        <p:txBody>
          <a:bodyPr>
            <a:noAutofit/>
          </a:bodyPr>
          <a:lstStyle/>
          <a:p>
            <a:r>
              <a:rPr lang="en-US" sz="5400" dirty="0"/>
              <a:t>DATA SYSTEMS OVERVIEW</a:t>
            </a:r>
            <a:br>
              <a:rPr lang="en-US" sz="5400" dirty="0"/>
            </a:br>
            <a:r>
              <a:rPr lang="en-US" dirty="0"/>
              <a:t>and</a:t>
            </a:r>
            <a:r>
              <a:rPr lang="en-US" sz="5400" dirty="0"/>
              <a:t> Included Data Elements</a:t>
            </a:r>
          </a:p>
        </p:txBody>
      </p:sp>
    </p:spTree>
    <p:extLst>
      <p:ext uri="{BB962C8B-B14F-4D97-AF65-F5344CB8AC3E}">
        <p14:creationId xmlns:p14="http://schemas.microsoft.com/office/powerpoint/2010/main" val="9657901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Radar Area: Check for Drafts</a:t>
            </a:r>
          </a:p>
        </p:txBody>
      </p:sp>
      <p:sp>
        <p:nvSpPr>
          <p:cNvPr id="7" name="Content Placeholder 1"/>
          <p:cNvSpPr>
            <a:spLocks noGrp="1"/>
          </p:cNvSpPr>
          <p:nvPr>
            <p:ph idx="1"/>
          </p:nvPr>
        </p:nvSpPr>
        <p:spPr>
          <a:xfrm>
            <a:off x="228600" y="2514600"/>
            <a:ext cx="8686801" cy="3962400"/>
          </a:xfrm>
          <a:solidFill>
            <a:schemeClr val="bg1">
              <a:alpha val="52000"/>
            </a:schemeClr>
          </a:solidFill>
        </p:spPr>
        <p:txBody>
          <a:bodyPr>
            <a:normAutofit/>
          </a:bodyPr>
          <a:lstStyle/>
          <a:p>
            <a:pPr marL="0" indent="0">
              <a:buNone/>
            </a:pPr>
            <a:r>
              <a:rPr lang="en-US" dirty="0"/>
              <a:t>Have all DRAFT docs created before BEDS day been finalized?</a:t>
            </a:r>
            <a:br>
              <a:rPr lang="en-US" dirty="0"/>
            </a:br>
            <a:endParaRPr lang="en-US" sz="2200" dirty="0"/>
          </a:p>
          <a:p>
            <a:pPr marL="301943" lvl="1" indent="0">
              <a:buNone/>
            </a:pPr>
            <a:r>
              <a:rPr lang="en-US" b="1" dirty="0">
                <a:solidFill>
                  <a:srgbClr val="00B050"/>
                </a:solidFill>
              </a:rPr>
              <a:t>SUGGESTION:</a:t>
            </a:r>
            <a:r>
              <a:rPr lang="en-US" dirty="0"/>
              <a:t>  Review the drafts created close to BEDS day</a:t>
            </a:r>
          </a:p>
          <a:p>
            <a:pPr lvl="1"/>
            <a:r>
              <a:rPr lang="en-US" dirty="0"/>
              <a:t>Students who have been recently classified</a:t>
            </a:r>
          </a:p>
          <a:p>
            <a:pPr lvl="1"/>
            <a:r>
              <a:rPr lang="en-US" dirty="0"/>
              <a:t>Students who transferred into the district</a:t>
            </a:r>
          </a:p>
          <a:p>
            <a:pPr marL="301943" lvl="1" indent="0">
              <a:buNone/>
            </a:pPr>
            <a:endParaRPr lang="en-US" dirty="0"/>
          </a:p>
          <a:p>
            <a:pPr marL="301943" lvl="1" indent="0">
              <a:buNone/>
            </a:pPr>
            <a:r>
              <a:rPr lang="en-US" dirty="0"/>
              <a:t>Finalize draft docs as soon as possible.  Communicate with data warehouse  if you have situations that are prolonging the finalization process for a student.</a:t>
            </a:r>
          </a:p>
        </p:txBody>
      </p:sp>
      <p:pic>
        <p:nvPicPr>
          <p:cNvPr id="6" name="Picture 5" descr="Image result for chat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5562600"/>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EF30D3-9EED-41E7-9808-81445BA97ADA}" type="slidenum">
              <a:rPr lang="en-US" smtClean="0"/>
              <a:t>30</a:t>
            </a:fld>
            <a:endParaRPr lang="en-US"/>
          </a:p>
        </p:txBody>
      </p:sp>
    </p:spTree>
    <p:extLst>
      <p:ext uri="{BB962C8B-B14F-4D97-AF65-F5344CB8AC3E}">
        <p14:creationId xmlns:p14="http://schemas.microsoft.com/office/powerpoint/2010/main" val="3106632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35647"/>
            <a:ext cx="8229600" cy="1252728"/>
          </a:xfrm>
        </p:spPr>
        <p:txBody>
          <a:bodyPr>
            <a:normAutofit/>
          </a:bodyPr>
          <a:lstStyle/>
          <a:p>
            <a:r>
              <a:rPr lang="en-US" sz="3600" dirty="0">
                <a:solidFill>
                  <a:schemeClr val="bg1"/>
                </a:solidFill>
              </a:rPr>
              <a:t>Radar Area</a:t>
            </a:r>
            <a:r>
              <a:rPr lang="en-US" sz="3600" dirty="0"/>
              <a:t>: Drafts</a:t>
            </a:r>
            <a:br>
              <a:rPr lang="en-US" sz="3600" dirty="0"/>
            </a:br>
            <a:r>
              <a:rPr lang="en-US" sz="3600" dirty="0"/>
              <a:t>Finding Drafts of Recently Classified</a:t>
            </a:r>
          </a:p>
        </p:txBody>
      </p:sp>
      <p:sp>
        <p:nvSpPr>
          <p:cNvPr id="8" name="TextBox 7"/>
          <p:cNvSpPr txBox="1"/>
          <p:nvPr/>
        </p:nvSpPr>
        <p:spPr>
          <a:xfrm>
            <a:off x="291935" y="2133600"/>
            <a:ext cx="8458199" cy="677108"/>
          </a:xfrm>
          <a:prstGeom prst="rect">
            <a:avLst/>
          </a:prstGeom>
          <a:noFill/>
        </p:spPr>
        <p:txBody>
          <a:bodyPr wrap="square" rtlCol="0">
            <a:spAutoFit/>
          </a:bodyPr>
          <a:lstStyle/>
          <a:p>
            <a:r>
              <a:rPr lang="en-US" sz="2000" u="sng" dirty="0">
                <a:solidFill>
                  <a:srgbClr val="008000"/>
                </a:solidFill>
              </a:rPr>
              <a:t>One Strategy to find Recently Classified Students with a Draft Document:</a:t>
            </a:r>
          </a:p>
          <a:p>
            <a:r>
              <a:rPr lang="en-US" dirty="0">
                <a:solidFill>
                  <a:srgbClr val="008000"/>
                </a:solidFill>
              </a:rPr>
              <a:t>Create a Select Query from the My Students page</a:t>
            </a:r>
          </a:p>
        </p:txBody>
      </p:sp>
      <p:pic>
        <p:nvPicPr>
          <p:cNvPr id="4" name="Picture 4" descr="C:\Users\kbaxende\AppData\Local\Temp\SNAGHTML8fabe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3002478"/>
            <a:ext cx="34861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baxende\AppData\Local\Temp\SNAGHTML94344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733800"/>
            <a:ext cx="6200774" cy="2844251"/>
          </a:xfrm>
          <a:prstGeom prst="rect">
            <a:avLst/>
          </a:prstGeom>
          <a:noFill/>
          <a:effectLst>
            <a:outerShdw blurRad="50800" dist="3429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EF30D3-9EED-41E7-9808-81445BA97ADA}" type="slidenum">
              <a:rPr lang="en-US" smtClean="0"/>
              <a:t>31</a:t>
            </a:fld>
            <a:endParaRPr lang="en-US"/>
          </a:p>
        </p:txBody>
      </p:sp>
    </p:spTree>
    <p:extLst>
      <p:ext uri="{BB962C8B-B14F-4D97-AF65-F5344CB8AC3E}">
        <p14:creationId xmlns:p14="http://schemas.microsoft.com/office/powerpoint/2010/main" val="4259702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3352800" y="4590640"/>
            <a:ext cx="5383479" cy="2191159"/>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2000" dirty="0">
                <a:solidFill>
                  <a:schemeClr val="accent3">
                    <a:lumMod val="50000"/>
                  </a:schemeClr>
                </a:solidFill>
              </a:rPr>
              <a:t>Where is the committee in the process?  </a:t>
            </a:r>
          </a:p>
          <a:p>
            <a:r>
              <a:rPr lang="en-US" sz="2000" dirty="0">
                <a:solidFill>
                  <a:schemeClr val="accent3">
                    <a:lumMod val="50000"/>
                  </a:schemeClr>
                </a:solidFill>
              </a:rPr>
              <a:t>If Start Date of IEP is before BEDS day, then check the date the programs or services are to begin.</a:t>
            </a:r>
          </a:p>
          <a:p>
            <a:r>
              <a:rPr lang="en-US" sz="2000" dirty="0">
                <a:solidFill>
                  <a:schemeClr val="accent3">
                    <a:lumMod val="50000"/>
                  </a:schemeClr>
                </a:solidFill>
              </a:rPr>
              <a:t>If programs or services span BEDS day, finalize the document so it will be included on the extract.</a:t>
            </a:r>
          </a:p>
        </p:txBody>
      </p:sp>
      <p:sp>
        <p:nvSpPr>
          <p:cNvPr id="11" name="TextBox 10"/>
          <p:cNvSpPr txBox="1"/>
          <p:nvPr/>
        </p:nvSpPr>
        <p:spPr>
          <a:xfrm>
            <a:off x="342900" y="1952500"/>
            <a:ext cx="8458199" cy="446892"/>
          </a:xfrm>
          <a:prstGeom prst="rect">
            <a:avLst/>
          </a:prstGeom>
          <a:noFill/>
        </p:spPr>
        <p:txBody>
          <a:bodyPr wrap="square" rtlCol="0">
            <a:spAutoFit/>
          </a:bodyPr>
          <a:lstStyle/>
          <a:p>
            <a:r>
              <a:rPr lang="en-US" dirty="0">
                <a:solidFill>
                  <a:srgbClr val="008000"/>
                </a:solidFill>
              </a:rPr>
              <a:t>Blue ‘chicklets’ are Draft docs</a:t>
            </a:r>
          </a:p>
        </p:txBody>
      </p:sp>
      <p:pic>
        <p:nvPicPr>
          <p:cNvPr id="3080" name="Picture 8" descr="C:\Users\kbaxende\AppData\Local\Temp\SNAGHTMLa736d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09" y="4601526"/>
            <a:ext cx="2876550" cy="179070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02748" y="2437898"/>
            <a:ext cx="7738505" cy="1876158"/>
            <a:chOff x="702748" y="2437898"/>
            <a:chExt cx="7738505" cy="1876158"/>
          </a:xfrm>
        </p:grpSpPr>
        <p:pic>
          <p:nvPicPr>
            <p:cNvPr id="3078" name="Picture 6" descr="C:\Users\kbaxende\AppData\Local\Temp\SNAGHTMLa3a575.PNG"/>
            <p:cNvPicPr>
              <a:picLocks noChangeAspect="1" noChangeArrowheads="1"/>
            </p:cNvPicPr>
            <p:nvPr/>
          </p:nvPicPr>
          <p:blipFill rotWithShape="1">
            <a:blip r:embed="rId4">
              <a:extLst>
                <a:ext uri="{28A0092B-C50C-407E-A947-70E740481C1C}">
                  <a14:useLocalDpi xmlns:a14="http://schemas.microsoft.com/office/drawing/2010/main" val="0"/>
                </a:ext>
              </a:extLst>
            </a:blip>
            <a:srcRect r="3437" b="39675"/>
            <a:stretch/>
          </p:blipFill>
          <p:spPr bwMode="auto">
            <a:xfrm>
              <a:off x="2509207" y="2669520"/>
              <a:ext cx="5932046" cy="1412913"/>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4" name="Picture 12" descr="C:\Users\kbaxende\AppData\Local\Temp\SNAGHTMLfacb00.PNG"/>
            <p:cNvPicPr>
              <a:picLocks noChangeAspect="1" noChangeArrowheads="1"/>
            </p:cNvPicPr>
            <p:nvPr/>
          </p:nvPicPr>
          <p:blipFill rotWithShape="1">
            <a:blip r:embed="rId5">
              <a:extLst>
                <a:ext uri="{28A0092B-C50C-407E-A947-70E740481C1C}">
                  <a14:useLocalDpi xmlns:a14="http://schemas.microsoft.com/office/drawing/2010/main" val="0"/>
                </a:ext>
              </a:extLst>
            </a:blip>
            <a:srcRect r="7500" b="2238"/>
            <a:stretch/>
          </p:blipFill>
          <p:spPr bwMode="auto">
            <a:xfrm>
              <a:off x="702748" y="2437898"/>
              <a:ext cx="2819399" cy="1876158"/>
            </a:xfrm>
            <a:prstGeom prst="rect">
              <a:avLst/>
            </a:prstGeom>
            <a:noFill/>
            <a:effectLst>
              <a:outerShdw blurRad="50800" dist="190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20" name="Title 2"/>
          <p:cNvSpPr txBox="1">
            <a:spLocks/>
          </p:cNvSpPr>
          <p:nvPr/>
        </p:nvSpPr>
        <p:spPr>
          <a:xfrm>
            <a:off x="457200" y="228600"/>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Drafts</a:t>
            </a:r>
            <a:br>
              <a:rPr lang="en-US" sz="3600" dirty="0"/>
            </a:br>
            <a:r>
              <a:rPr lang="en-US" sz="3600" dirty="0"/>
              <a:t>Finding Drafts of Recently Classified</a:t>
            </a:r>
          </a:p>
        </p:txBody>
      </p:sp>
      <p:sp>
        <p:nvSpPr>
          <p:cNvPr id="3" name="Slide Number Placeholder 2"/>
          <p:cNvSpPr>
            <a:spLocks noGrp="1"/>
          </p:cNvSpPr>
          <p:nvPr>
            <p:ph type="sldNum" sz="quarter" idx="12"/>
          </p:nvPr>
        </p:nvSpPr>
        <p:spPr/>
        <p:txBody>
          <a:bodyPr/>
          <a:lstStyle/>
          <a:p>
            <a:fld id="{60EF30D3-9EED-41E7-9808-81445BA97ADA}" type="slidenum">
              <a:rPr lang="en-US" smtClean="0"/>
              <a:t>32</a:t>
            </a:fld>
            <a:endParaRPr lang="en-US"/>
          </a:p>
        </p:txBody>
      </p:sp>
    </p:spTree>
    <p:extLst>
      <p:ext uri="{BB962C8B-B14F-4D97-AF65-F5344CB8AC3E}">
        <p14:creationId xmlns:p14="http://schemas.microsoft.com/office/powerpoint/2010/main" val="3946651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Transfer Students</a:t>
            </a:r>
          </a:p>
        </p:txBody>
      </p:sp>
      <p:sp>
        <p:nvSpPr>
          <p:cNvPr id="11" name="Content Placeholder 1"/>
          <p:cNvSpPr>
            <a:spLocks noGrp="1"/>
          </p:cNvSpPr>
          <p:nvPr>
            <p:ph idx="1"/>
          </p:nvPr>
        </p:nvSpPr>
        <p:spPr>
          <a:xfrm>
            <a:off x="228599" y="2514600"/>
            <a:ext cx="8686801" cy="3581400"/>
          </a:xfrm>
          <a:solidFill>
            <a:schemeClr val="bg1">
              <a:alpha val="52000"/>
            </a:schemeClr>
          </a:solidFill>
        </p:spPr>
        <p:txBody>
          <a:bodyPr>
            <a:normAutofit/>
          </a:bodyPr>
          <a:lstStyle/>
          <a:p>
            <a:pPr marL="0" indent="0">
              <a:buNone/>
            </a:pPr>
            <a:r>
              <a:rPr lang="en-US" sz="2600" dirty="0"/>
              <a:t>Transfer Students – With or Without Meeting</a:t>
            </a:r>
            <a:br>
              <a:rPr lang="en-US" dirty="0"/>
            </a:br>
            <a:br>
              <a:rPr lang="en-US" dirty="0"/>
            </a:br>
            <a:r>
              <a:rPr lang="en-US" b="1" dirty="0">
                <a:solidFill>
                  <a:srgbClr val="00B050"/>
                </a:solidFill>
              </a:rPr>
              <a:t>SUGGESTION:</a:t>
            </a:r>
            <a:r>
              <a:rPr lang="en-US" dirty="0"/>
              <a:t>  </a:t>
            </a:r>
          </a:p>
          <a:p>
            <a:pPr lvl="1"/>
            <a:r>
              <a:rPr lang="en-US" dirty="0"/>
              <a:t>Review both Draft and Finalized docs</a:t>
            </a:r>
          </a:p>
          <a:p>
            <a:pPr lvl="2"/>
            <a:r>
              <a:rPr lang="en-US" dirty="0"/>
              <a:t>Check progress of Draft </a:t>
            </a:r>
            <a:r>
              <a:rPr lang="mr-IN" dirty="0"/>
              <a:t>–</a:t>
            </a:r>
            <a:r>
              <a:rPr lang="en-US" dirty="0"/>
              <a:t> is it in the process of being finalized?  </a:t>
            </a:r>
          </a:p>
          <a:p>
            <a:pPr lvl="1"/>
            <a:r>
              <a:rPr lang="en-US" dirty="0"/>
              <a:t>Does the student have 2 Finalized docs in the same school year?</a:t>
            </a:r>
          </a:p>
          <a:p>
            <a:pPr lvl="2"/>
            <a:r>
              <a:rPr lang="en-US" dirty="0"/>
              <a:t>Check start date of original accepted transfer document</a:t>
            </a:r>
          </a:p>
          <a:p>
            <a:pPr lvl="3"/>
            <a:r>
              <a:rPr lang="en-US" dirty="0"/>
              <a:t>Start date of original transfer doc can’t be before the date the student enrolled in the district – confirm enrollment start date with data warehouse.</a:t>
            </a:r>
          </a:p>
        </p:txBody>
      </p:sp>
      <p:pic>
        <p:nvPicPr>
          <p:cNvPr id="13" name="Picture 4" descr="Image result for chat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25" y="5257800"/>
            <a:ext cx="571775" cy="5717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6248400"/>
            <a:ext cx="8382000" cy="338554"/>
          </a:xfrm>
          <a:prstGeom prst="rect">
            <a:avLst/>
          </a:prstGeom>
          <a:noFill/>
        </p:spPr>
        <p:txBody>
          <a:bodyPr wrap="square" rtlCol="0">
            <a:spAutoFit/>
          </a:bodyPr>
          <a:lstStyle/>
          <a:p>
            <a:r>
              <a:rPr lang="en-US" sz="1600" i="1" dirty="0">
                <a:solidFill>
                  <a:schemeClr val="accent6">
                    <a:lumMod val="50000"/>
                  </a:schemeClr>
                </a:solidFill>
              </a:rPr>
              <a:t>Check Frontline Help for information on the Transfer Intake Process.  Search terms: </a:t>
            </a:r>
            <a:r>
              <a:rPr lang="en-US" sz="1600" b="1" i="1" dirty="0">
                <a:solidFill>
                  <a:schemeClr val="accent6">
                    <a:lumMod val="50000"/>
                  </a:schemeClr>
                </a:solidFill>
              </a:rPr>
              <a:t>Transfer Intake</a:t>
            </a:r>
          </a:p>
        </p:txBody>
      </p:sp>
      <p:sp>
        <p:nvSpPr>
          <p:cNvPr id="4" name="Slide Number Placeholder 3"/>
          <p:cNvSpPr>
            <a:spLocks noGrp="1"/>
          </p:cNvSpPr>
          <p:nvPr>
            <p:ph type="sldNum" sz="quarter" idx="12"/>
          </p:nvPr>
        </p:nvSpPr>
        <p:spPr/>
        <p:txBody>
          <a:bodyPr/>
          <a:lstStyle/>
          <a:p>
            <a:fld id="{60EF30D3-9EED-41E7-9808-81445BA97ADA}" type="slidenum">
              <a:rPr lang="en-US" smtClean="0"/>
              <a:t>33</a:t>
            </a:fld>
            <a:endParaRPr lang="en-US"/>
          </a:p>
        </p:txBody>
      </p:sp>
      <p:pic>
        <p:nvPicPr>
          <p:cNvPr id="1028" name="Picture 4" descr="C:\Users\kbaxende\AppData\Local\Temp\SNAGHTMLb44c25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054925"/>
            <a:ext cx="2743200" cy="1010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1531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C:\Users\kbaxende\AppData\Local\Temp\SNAGHTML4c440f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76" y="4953000"/>
            <a:ext cx="6422324" cy="16179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5" name="Content Placeholder 1"/>
          <p:cNvSpPr txBox="1">
            <a:spLocks/>
          </p:cNvSpPr>
          <p:nvPr/>
        </p:nvSpPr>
        <p:spPr>
          <a:xfrm>
            <a:off x="304800" y="3048000"/>
            <a:ext cx="8610600" cy="1371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sz="1400" i="1" dirty="0"/>
          </a:p>
        </p:txBody>
      </p:sp>
      <p:sp>
        <p:nvSpPr>
          <p:cNvPr id="22" name="TextBox 21"/>
          <p:cNvSpPr txBox="1"/>
          <p:nvPr/>
        </p:nvSpPr>
        <p:spPr>
          <a:xfrm>
            <a:off x="5181600" y="3657600"/>
            <a:ext cx="3810000" cy="738664"/>
          </a:xfrm>
          <a:prstGeom prst="rect">
            <a:avLst/>
          </a:prstGeom>
          <a:noFill/>
        </p:spPr>
        <p:txBody>
          <a:bodyPr wrap="square" rtlCol="0">
            <a:spAutoFit/>
          </a:bodyPr>
          <a:lstStyle/>
          <a:p>
            <a:pPr marL="166688" indent="-166688">
              <a:buFont typeface="Arial"/>
              <a:buChar char="•"/>
            </a:pPr>
            <a:r>
              <a:rPr lang="en-US" sz="1400" dirty="0"/>
              <a:t>CR School Year</a:t>
            </a:r>
          </a:p>
          <a:p>
            <a:pPr marL="166688" indent="-166688">
              <a:buFont typeface="Arial"/>
              <a:buChar char="•"/>
            </a:pPr>
            <a:r>
              <a:rPr lang="en-US" sz="1400" dirty="0"/>
              <a:t>CMA Reason &gt; Contains &gt; Transfer</a:t>
            </a:r>
          </a:p>
          <a:p>
            <a:pPr marL="166688" indent="-166688">
              <a:buFont typeface="Arial"/>
              <a:buChar char="•"/>
            </a:pPr>
            <a:r>
              <a:rPr lang="en-US" sz="1400" dirty="0"/>
              <a:t>CR Decision/Status &gt; Not Equal To &gt; Pending</a:t>
            </a:r>
          </a:p>
        </p:txBody>
      </p:sp>
      <p:sp>
        <p:nvSpPr>
          <p:cNvPr id="23" name="TextBox 22"/>
          <p:cNvSpPr txBox="1"/>
          <p:nvPr/>
        </p:nvSpPr>
        <p:spPr>
          <a:xfrm>
            <a:off x="7022276" y="4953000"/>
            <a:ext cx="1904999" cy="738664"/>
          </a:xfrm>
          <a:prstGeom prst="rect">
            <a:avLst/>
          </a:prstGeom>
          <a:noFill/>
        </p:spPr>
        <p:txBody>
          <a:bodyPr wrap="square" rtlCol="0">
            <a:spAutoFit/>
          </a:bodyPr>
          <a:lstStyle/>
          <a:p>
            <a:pPr marL="166688" indent="-166688">
              <a:buFont typeface="Arial"/>
              <a:buChar char="•"/>
            </a:pPr>
            <a:r>
              <a:rPr lang="en-US" sz="1400" dirty="0"/>
              <a:t>Click name to see list of all docs in that SY</a:t>
            </a:r>
          </a:p>
        </p:txBody>
      </p:sp>
      <p:sp>
        <p:nvSpPr>
          <p:cNvPr id="19" name="TextBox 18"/>
          <p:cNvSpPr txBox="1"/>
          <p:nvPr/>
        </p:nvSpPr>
        <p:spPr>
          <a:xfrm>
            <a:off x="212765" y="2286000"/>
            <a:ext cx="8458199" cy="677108"/>
          </a:xfrm>
          <a:prstGeom prst="rect">
            <a:avLst/>
          </a:prstGeom>
          <a:solidFill>
            <a:schemeClr val="bg1">
              <a:alpha val="48000"/>
            </a:schemeClr>
          </a:solidFill>
        </p:spPr>
        <p:txBody>
          <a:bodyPr wrap="square" rtlCol="0">
            <a:spAutoFit/>
          </a:bodyPr>
          <a:lstStyle/>
          <a:p>
            <a:r>
              <a:rPr lang="en-US" sz="2000" u="sng" dirty="0">
                <a:solidFill>
                  <a:srgbClr val="008000"/>
                </a:solidFill>
              </a:rPr>
              <a:t>One Strategy to Review Transfer Student Documents:</a:t>
            </a:r>
          </a:p>
          <a:p>
            <a:r>
              <a:rPr lang="en-US" dirty="0">
                <a:solidFill>
                  <a:srgbClr val="008000"/>
                </a:solidFill>
              </a:rPr>
              <a:t>Create a Select Query from the My Students page and compare this list against Oct SS</a:t>
            </a:r>
          </a:p>
        </p:txBody>
      </p:sp>
      <p:sp>
        <p:nvSpPr>
          <p:cNvPr id="24"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Transfer Students</a:t>
            </a:r>
          </a:p>
        </p:txBody>
      </p:sp>
      <p:cxnSp>
        <p:nvCxnSpPr>
          <p:cNvPr id="36" name="Straight Arrow Connector 35"/>
          <p:cNvCxnSpPr/>
          <p:nvPr/>
        </p:nvCxnSpPr>
        <p:spPr>
          <a:xfrm flipH="1">
            <a:off x="6096000" y="5410200"/>
            <a:ext cx="1066800" cy="410250"/>
          </a:xfrm>
          <a:prstGeom prst="straightConnector1">
            <a:avLst/>
          </a:prstGeom>
          <a:ln w="285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151101"/>
            <a:ext cx="4810001" cy="157329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0EF30D3-9EED-41E7-9808-81445BA97ADA}" type="slidenum">
              <a:rPr lang="en-US" smtClean="0"/>
              <a:t>34</a:t>
            </a:fld>
            <a:endParaRPr lang="en-US"/>
          </a:p>
        </p:txBody>
      </p:sp>
    </p:spTree>
    <p:extLst>
      <p:ext uri="{BB962C8B-B14F-4D97-AF65-F5344CB8AC3E}">
        <p14:creationId xmlns:p14="http://schemas.microsoft.com/office/powerpoint/2010/main" val="1654267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1000" y="2981980"/>
            <a:ext cx="8057850" cy="523220"/>
          </a:xfrm>
          <a:prstGeom prst="rect">
            <a:avLst/>
          </a:prstGeom>
          <a:noFill/>
        </p:spPr>
        <p:txBody>
          <a:bodyPr wrap="square" rtlCol="0">
            <a:spAutoFit/>
          </a:bodyPr>
          <a:lstStyle/>
          <a:p>
            <a:pPr marL="119063" indent="-119063">
              <a:buFont typeface="Arial"/>
              <a:buChar char="•"/>
            </a:pPr>
            <a:r>
              <a:rPr lang="en-US" sz="1400" dirty="0"/>
              <a:t>If IEP Start Date of DRAFT is before BEDS day, then check on the progress to determine if student should be included on Oct SS – if yes, finalize the document with correct start date.</a:t>
            </a:r>
          </a:p>
        </p:txBody>
      </p:sp>
      <p:sp>
        <p:nvSpPr>
          <p:cNvPr id="24"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Transfer Students</a:t>
            </a:r>
          </a:p>
        </p:txBody>
      </p:sp>
      <p:sp>
        <p:nvSpPr>
          <p:cNvPr id="13" name="TextBox 12"/>
          <p:cNvSpPr txBox="1"/>
          <p:nvPr/>
        </p:nvSpPr>
        <p:spPr>
          <a:xfrm>
            <a:off x="237012" y="2133600"/>
            <a:ext cx="8669976" cy="707886"/>
          </a:xfrm>
          <a:prstGeom prst="rect">
            <a:avLst/>
          </a:prstGeom>
          <a:solidFill>
            <a:schemeClr val="bg1">
              <a:alpha val="48000"/>
            </a:schemeClr>
          </a:solidFill>
        </p:spPr>
        <p:txBody>
          <a:bodyPr wrap="square" rtlCol="0">
            <a:spAutoFit/>
          </a:bodyPr>
          <a:lstStyle/>
          <a:p>
            <a:r>
              <a:rPr lang="en-US" sz="2000" u="sng" dirty="0">
                <a:solidFill>
                  <a:srgbClr val="008000"/>
                </a:solidFill>
              </a:rPr>
              <a:t>Investigate the Chicklets!</a:t>
            </a:r>
          </a:p>
          <a:p>
            <a:r>
              <a:rPr lang="en-US" sz="2000" u="sng" dirty="0">
                <a:solidFill>
                  <a:srgbClr val="008000"/>
                </a:solidFill>
              </a:rPr>
              <a:t>Blue chicklets are Draft documents, Black chicklets are Finalized documents</a:t>
            </a:r>
            <a:endParaRPr lang="en-US" dirty="0">
              <a:solidFill>
                <a:srgbClr val="008000"/>
              </a:solidFill>
            </a:endParaRPr>
          </a:p>
        </p:txBody>
      </p:sp>
      <p:sp>
        <p:nvSpPr>
          <p:cNvPr id="3" name="Slide Number Placeholder 2"/>
          <p:cNvSpPr>
            <a:spLocks noGrp="1"/>
          </p:cNvSpPr>
          <p:nvPr>
            <p:ph type="sldNum" sz="quarter" idx="12"/>
          </p:nvPr>
        </p:nvSpPr>
        <p:spPr/>
        <p:txBody>
          <a:bodyPr/>
          <a:lstStyle/>
          <a:p>
            <a:fld id="{60EF30D3-9EED-41E7-9808-81445BA97ADA}" type="slidenum">
              <a:rPr lang="en-US" smtClean="0"/>
              <a:t>35</a:t>
            </a:fld>
            <a:endParaRPr lang="en-US"/>
          </a:p>
        </p:txBody>
      </p:sp>
      <p:pic>
        <p:nvPicPr>
          <p:cNvPr id="2054" name="Picture 6" descr="C:\Users\kbaxende\AppData\Local\Temp\SNAGHTMLb5c93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648200"/>
            <a:ext cx="4028925" cy="1965594"/>
          </a:xfrm>
          <a:prstGeom prst="rect">
            <a:avLst/>
          </a:prstGeom>
          <a:noFill/>
          <a:effectLst>
            <a:outerShdw blurRad="50800" dist="762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01733" y="5105400"/>
            <a:ext cx="3104369" cy="1169551"/>
          </a:xfrm>
          <a:prstGeom prst="rect">
            <a:avLst/>
          </a:prstGeom>
          <a:noFill/>
        </p:spPr>
        <p:txBody>
          <a:bodyPr wrap="square" rtlCol="0">
            <a:spAutoFit/>
          </a:bodyPr>
          <a:lstStyle/>
          <a:p>
            <a:pPr marL="119063" indent="-119063">
              <a:buFont typeface="Arial"/>
              <a:buChar char="•"/>
            </a:pPr>
            <a:r>
              <a:rPr lang="en-US" sz="1400" i="1" dirty="0"/>
              <a:t>Remember to update the Start Date before Finalizing.</a:t>
            </a:r>
            <a:br>
              <a:rPr lang="en-US" sz="1400" i="1" dirty="0"/>
            </a:br>
            <a:endParaRPr lang="en-US" sz="1400" i="1" dirty="0"/>
          </a:p>
          <a:p>
            <a:pPr marL="119063" indent="-119063">
              <a:buFont typeface="Arial"/>
              <a:buChar char="•"/>
            </a:pPr>
            <a:r>
              <a:rPr lang="en-US" sz="1400" i="1" dirty="0"/>
              <a:t>Start Date of IEP can’t be before the date student enrolled in the district. </a:t>
            </a:r>
          </a:p>
        </p:txBody>
      </p:sp>
      <p:grpSp>
        <p:nvGrpSpPr>
          <p:cNvPr id="2" name="Group 1"/>
          <p:cNvGrpSpPr/>
          <p:nvPr/>
        </p:nvGrpSpPr>
        <p:grpSpPr>
          <a:xfrm>
            <a:off x="501733" y="3629555"/>
            <a:ext cx="8283820" cy="1094845"/>
            <a:chOff x="501733" y="3405249"/>
            <a:chExt cx="8283820" cy="1094845"/>
          </a:xfrm>
        </p:grpSpPr>
        <p:pic>
          <p:nvPicPr>
            <p:cNvPr id="2050" name="Picture 2" descr="C:\Users\kbaxende\AppData\Local\Temp\SNAGHTMLb563685.PNG"/>
            <p:cNvPicPr>
              <a:picLocks noChangeAspect="1" noChangeArrowheads="1"/>
            </p:cNvPicPr>
            <p:nvPr/>
          </p:nvPicPr>
          <p:blipFill rotWithShape="1">
            <a:blip r:embed="rId4">
              <a:extLst>
                <a:ext uri="{28A0092B-C50C-407E-A947-70E740481C1C}">
                  <a14:useLocalDpi xmlns:a14="http://schemas.microsoft.com/office/drawing/2010/main" val="0"/>
                </a:ext>
              </a:extLst>
            </a:blip>
            <a:srcRect t="41947" r="23795" b="-1"/>
            <a:stretch/>
          </p:blipFill>
          <p:spPr bwMode="auto">
            <a:xfrm>
              <a:off x="501733" y="3405249"/>
              <a:ext cx="2888894" cy="1094845"/>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2060" name="Picture 12" descr="C:\Users\kbaxende\AppData\Local\Temp\SNAGHTMLb8002e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4907" y="3655622"/>
              <a:ext cx="6730646" cy="499858"/>
            </a:xfrm>
            <a:prstGeom prst="rect">
              <a:avLst/>
            </a:prstGeom>
            <a:noFill/>
            <a:effectLst>
              <a:outerShdw blurRad="50800" dist="1397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90870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p:cNvSpPr txBox="1">
            <a:spLocks/>
          </p:cNvSpPr>
          <p:nvPr/>
        </p:nvSpPr>
        <p:spPr>
          <a:xfrm>
            <a:off x="304800" y="3048000"/>
            <a:ext cx="8610600" cy="1371600"/>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endParaRPr lang="en-US" sz="1400" i="1" dirty="0"/>
          </a:p>
        </p:txBody>
      </p:sp>
      <p:sp>
        <p:nvSpPr>
          <p:cNvPr id="23" name="TextBox 22"/>
          <p:cNvSpPr txBox="1"/>
          <p:nvPr/>
        </p:nvSpPr>
        <p:spPr>
          <a:xfrm>
            <a:off x="543075" y="2615831"/>
            <a:ext cx="8057850" cy="954107"/>
          </a:xfrm>
          <a:prstGeom prst="rect">
            <a:avLst/>
          </a:prstGeom>
          <a:noFill/>
        </p:spPr>
        <p:txBody>
          <a:bodyPr wrap="square" rtlCol="0">
            <a:spAutoFit/>
          </a:bodyPr>
          <a:lstStyle/>
          <a:p>
            <a:pPr marL="119063" indent="-119063">
              <a:buFont typeface="Arial"/>
              <a:buChar char="•"/>
            </a:pPr>
            <a:r>
              <a:rPr lang="en-US" sz="1400" dirty="0"/>
              <a:t>Compare and contrast the list of Transfer students to the October Snapshot.  Check for discrepancies between the lists.</a:t>
            </a:r>
          </a:p>
          <a:p>
            <a:pPr marL="576263" lvl="1" indent="-119063">
              <a:buFont typeface="Arial"/>
              <a:buChar char="•"/>
            </a:pPr>
            <a:r>
              <a:rPr lang="en-US" sz="1400" dirty="0"/>
              <a:t>Start dates of an earlier finalized document could be including the student accidentally - Confirm student enrollment entry date is on or before the Start Date of any Finalized docs.  </a:t>
            </a:r>
          </a:p>
        </p:txBody>
      </p:sp>
      <p:sp>
        <p:nvSpPr>
          <p:cNvPr id="24"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Transfer Students</a:t>
            </a:r>
          </a:p>
        </p:txBody>
      </p:sp>
      <p:sp>
        <p:nvSpPr>
          <p:cNvPr id="13" name="TextBox 12"/>
          <p:cNvSpPr txBox="1"/>
          <p:nvPr/>
        </p:nvSpPr>
        <p:spPr>
          <a:xfrm>
            <a:off x="228600" y="1828800"/>
            <a:ext cx="8686799" cy="677108"/>
          </a:xfrm>
          <a:prstGeom prst="rect">
            <a:avLst/>
          </a:prstGeom>
          <a:solidFill>
            <a:schemeClr val="bg1">
              <a:alpha val="48000"/>
            </a:schemeClr>
          </a:solidFill>
        </p:spPr>
        <p:txBody>
          <a:bodyPr wrap="square" rtlCol="0">
            <a:spAutoFit/>
          </a:bodyPr>
          <a:lstStyle/>
          <a:p>
            <a:r>
              <a:rPr lang="en-US" sz="2000" u="sng" dirty="0">
                <a:solidFill>
                  <a:srgbClr val="008000"/>
                </a:solidFill>
              </a:rPr>
              <a:t>Investigate the Chicklets!</a:t>
            </a:r>
          </a:p>
          <a:p>
            <a:r>
              <a:rPr lang="en-US" u="sng" dirty="0">
                <a:solidFill>
                  <a:srgbClr val="008000"/>
                </a:solidFill>
              </a:rPr>
              <a:t>Blue chicklets are Draft documents, Black chicklets are Finalized documents</a:t>
            </a:r>
            <a:endParaRPr lang="en-US" dirty="0">
              <a:solidFill>
                <a:srgbClr val="008000"/>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48" y="5400675"/>
            <a:ext cx="7694613"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0EF30D3-9EED-41E7-9808-81445BA97ADA}" type="slidenum">
              <a:rPr lang="en-US" smtClean="0"/>
              <a:t>36</a:t>
            </a:fld>
            <a:endParaRPr lang="en-US"/>
          </a:p>
        </p:txBody>
      </p:sp>
      <p:pic>
        <p:nvPicPr>
          <p:cNvPr id="10" name="Picture 10" descr="C:\Users\kbaxende\AppData\Local\Temp\SNAGHTMLb651c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399" y="3733800"/>
            <a:ext cx="3476625" cy="771525"/>
          </a:xfrm>
          <a:prstGeom prst="rect">
            <a:avLst/>
          </a:prstGeom>
          <a:noFill/>
          <a:ln w="3175">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3075" y="4671536"/>
            <a:ext cx="8057850" cy="738664"/>
          </a:xfrm>
          <a:prstGeom prst="rect">
            <a:avLst/>
          </a:prstGeom>
          <a:noFill/>
        </p:spPr>
        <p:txBody>
          <a:bodyPr wrap="square" rtlCol="0">
            <a:spAutoFit/>
          </a:bodyPr>
          <a:lstStyle/>
          <a:p>
            <a:pPr marL="119063" indent="-119063">
              <a:buFont typeface="Arial"/>
              <a:buChar char="•"/>
            </a:pPr>
            <a:r>
              <a:rPr lang="en-US" sz="1400" dirty="0"/>
              <a:t>After confirming enrollment start date, this student transferred over the summer and the student is correctly reporting on the Snapshot due to doc 7028.  Would need to investigate why the earlier original document (6995) is still in Draft mode.</a:t>
            </a:r>
          </a:p>
        </p:txBody>
      </p:sp>
      <p:sp>
        <p:nvSpPr>
          <p:cNvPr id="18" name="TextBox 17"/>
          <p:cNvSpPr txBox="1"/>
          <p:nvPr/>
        </p:nvSpPr>
        <p:spPr>
          <a:xfrm>
            <a:off x="738548" y="3810000"/>
            <a:ext cx="3104369" cy="523220"/>
          </a:xfrm>
          <a:prstGeom prst="rect">
            <a:avLst/>
          </a:prstGeom>
          <a:noFill/>
        </p:spPr>
        <p:txBody>
          <a:bodyPr wrap="square" rtlCol="0">
            <a:spAutoFit/>
          </a:bodyPr>
          <a:lstStyle/>
          <a:p>
            <a:pPr marL="119063" indent="-119063">
              <a:buFont typeface="Arial"/>
              <a:buChar char="•"/>
            </a:pPr>
            <a:r>
              <a:rPr lang="en-US" sz="1400" i="1" dirty="0"/>
              <a:t>Start Date of IEP can’t be before the date student enrolled in the district! </a:t>
            </a:r>
          </a:p>
        </p:txBody>
      </p:sp>
      <p:sp>
        <p:nvSpPr>
          <p:cNvPr id="19" name="TextBox 18"/>
          <p:cNvSpPr txBox="1"/>
          <p:nvPr/>
        </p:nvSpPr>
        <p:spPr>
          <a:xfrm>
            <a:off x="5315927" y="3962400"/>
            <a:ext cx="3104369" cy="307777"/>
          </a:xfrm>
          <a:prstGeom prst="rect">
            <a:avLst/>
          </a:prstGeom>
          <a:solidFill>
            <a:schemeClr val="accent2"/>
          </a:solidFill>
        </p:spPr>
        <p:txBody>
          <a:bodyPr wrap="square" rtlCol="0">
            <a:spAutoFit/>
          </a:bodyPr>
          <a:lstStyle/>
          <a:p>
            <a:pPr marL="119063" indent="-119063">
              <a:buFont typeface="Arial"/>
              <a:buChar char="•"/>
            </a:pPr>
            <a:r>
              <a:rPr lang="en-US" sz="1400" i="1" dirty="0"/>
              <a:t>Student is on Snapshot; Review docs </a:t>
            </a:r>
          </a:p>
        </p:txBody>
      </p:sp>
    </p:spTree>
    <p:extLst>
      <p:ext uri="{BB962C8B-B14F-4D97-AF65-F5344CB8AC3E}">
        <p14:creationId xmlns:p14="http://schemas.microsoft.com/office/powerpoint/2010/main" val="2683828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534400" cy="1676400"/>
          </a:xfrm>
        </p:spPr>
        <p:txBody>
          <a:bodyPr>
            <a:normAutofit fontScale="85000" lnSpcReduction="20000"/>
          </a:bodyPr>
          <a:lstStyle/>
          <a:p>
            <a:pPr marL="0" indent="0">
              <a:buNone/>
            </a:pPr>
            <a:r>
              <a:rPr lang="en-US" dirty="0"/>
              <a:t>Check Decision Statuses</a:t>
            </a:r>
          </a:p>
          <a:p>
            <a:r>
              <a:rPr lang="en-US" dirty="0"/>
              <a:t>Review the students on Inclusion list – were all receiving services on BEDS day? </a:t>
            </a:r>
          </a:p>
          <a:p>
            <a:pPr lvl="1"/>
            <a:r>
              <a:rPr lang="en-US" sz="2000" dirty="0"/>
              <a:t>Students who are Classified, but </a:t>
            </a:r>
            <a:r>
              <a:rPr lang="en-US" sz="2000" u="sng" dirty="0"/>
              <a:t>not receiving services</a:t>
            </a:r>
            <a:r>
              <a:rPr lang="en-US" sz="2000" dirty="0"/>
              <a:t> </a:t>
            </a:r>
            <a:r>
              <a:rPr lang="en-US" sz="1600" dirty="0"/>
              <a:t>(ex: due to a provider shortage) </a:t>
            </a:r>
            <a:r>
              <a:rPr lang="en-US" sz="2000" dirty="0"/>
              <a:t>need to be indicated as </a:t>
            </a:r>
            <a:r>
              <a:rPr lang="en-US" sz="2000" b="1" dirty="0"/>
              <a:t>Classified </a:t>
            </a:r>
            <a:r>
              <a:rPr lang="mr-IN" sz="2000" b="1" dirty="0"/>
              <a:t>–</a:t>
            </a:r>
            <a:r>
              <a:rPr lang="en-US" sz="2000" b="1" dirty="0"/>
              <a:t> No Services</a:t>
            </a:r>
            <a:r>
              <a:rPr lang="en-US" sz="2000" dirty="0"/>
              <a:t>, otherwise will report out on the October SS.</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447293"/>
            <a:ext cx="5715000" cy="33345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1"/>
          <p:cNvSpPr txBox="1">
            <a:spLocks/>
          </p:cNvSpPr>
          <p:nvPr/>
        </p:nvSpPr>
        <p:spPr>
          <a:xfrm>
            <a:off x="228600" y="3734047"/>
            <a:ext cx="2133600" cy="1371353"/>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Font typeface="Symbol" pitchFamily="18" charset="2"/>
              <a:buNone/>
            </a:pPr>
            <a:r>
              <a:rPr lang="en-US" dirty="0">
                <a:solidFill>
                  <a:srgbClr val="00B050"/>
                </a:solidFill>
              </a:rPr>
              <a:t>Remember the Golden Rules of Inclusion!</a:t>
            </a:r>
          </a:p>
        </p:txBody>
      </p:sp>
      <p:sp>
        <p:nvSpPr>
          <p:cNvPr id="7" name="TextBox 6"/>
          <p:cNvSpPr txBox="1"/>
          <p:nvPr/>
        </p:nvSpPr>
        <p:spPr>
          <a:xfrm>
            <a:off x="152400" y="5190746"/>
            <a:ext cx="2667000" cy="1323439"/>
          </a:xfrm>
          <a:prstGeom prst="rect">
            <a:avLst/>
          </a:prstGeom>
          <a:noFill/>
        </p:spPr>
        <p:txBody>
          <a:bodyPr wrap="square" rtlCol="0">
            <a:spAutoFit/>
          </a:bodyPr>
          <a:lstStyle/>
          <a:p>
            <a:r>
              <a:rPr lang="en-US" sz="1600" i="1" dirty="0">
                <a:solidFill>
                  <a:srgbClr val="002060"/>
                </a:solidFill>
              </a:rPr>
              <a:t>If you’re not sure of the criteria of the different Decision Statuses, consult the Frontline Decision/Status Crosswalk</a:t>
            </a:r>
          </a:p>
        </p:txBody>
      </p:sp>
      <p:sp>
        <p:nvSpPr>
          <p:cNvPr id="4" name="Right Arrow 3"/>
          <p:cNvSpPr/>
          <p:nvPr/>
        </p:nvSpPr>
        <p:spPr>
          <a:xfrm rot="20184309">
            <a:off x="2133600" y="4076700"/>
            <a:ext cx="76200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Decision Status</a:t>
            </a:r>
          </a:p>
        </p:txBody>
      </p:sp>
      <p:sp>
        <p:nvSpPr>
          <p:cNvPr id="14" name="Slide Number Placeholder 13"/>
          <p:cNvSpPr>
            <a:spLocks noGrp="1"/>
          </p:cNvSpPr>
          <p:nvPr>
            <p:ph type="sldNum" sz="quarter" idx="12"/>
          </p:nvPr>
        </p:nvSpPr>
        <p:spPr/>
        <p:txBody>
          <a:bodyPr/>
          <a:lstStyle/>
          <a:p>
            <a:fld id="{60EF30D3-9EED-41E7-9808-81445BA97ADA}" type="slidenum">
              <a:rPr lang="en-US" smtClean="0"/>
              <a:t>37</a:t>
            </a:fld>
            <a:endParaRPr lang="en-US"/>
          </a:p>
        </p:txBody>
      </p:sp>
    </p:spTree>
    <p:extLst>
      <p:ext uri="{BB962C8B-B14F-4D97-AF65-F5344CB8AC3E}">
        <p14:creationId xmlns:p14="http://schemas.microsoft.com/office/powerpoint/2010/main" val="1455831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305800" cy="4343400"/>
          </a:xfrm>
          <a:solidFill>
            <a:schemeClr val="bg1">
              <a:alpha val="52000"/>
            </a:schemeClr>
          </a:solidFill>
        </p:spPr>
        <p:txBody>
          <a:bodyPr>
            <a:normAutofit fontScale="92500" lnSpcReduction="10000"/>
          </a:bodyPr>
          <a:lstStyle/>
          <a:p>
            <a:pPr marL="0" lvl="1" indent="0">
              <a:buNone/>
            </a:pPr>
            <a:r>
              <a:rPr lang="en-US" sz="2400" u="sng" dirty="0">
                <a:solidFill>
                  <a:srgbClr val="008000"/>
                </a:solidFill>
              </a:rPr>
              <a:t>Check Decision Status of Included:</a:t>
            </a:r>
            <a:endParaRPr lang="en-US" dirty="0"/>
          </a:p>
          <a:p>
            <a:r>
              <a:rPr lang="en-US" dirty="0"/>
              <a:t>Has a student recently left the district, transitioned to CSE, or been Declassified?  </a:t>
            </a:r>
            <a:endParaRPr lang="en-US" sz="2000" dirty="0"/>
          </a:p>
          <a:p>
            <a:pPr marL="553720" lvl="2"/>
            <a:r>
              <a:rPr lang="en-US" dirty="0"/>
              <a:t>Check students who were EXITED or DECLASSIFIED</a:t>
            </a:r>
          </a:p>
          <a:p>
            <a:pPr marL="553720" lvl="2"/>
            <a:r>
              <a:rPr lang="en-US" dirty="0"/>
              <a:t>If you know a student Exited, or was Declassified, but you’re seeing them on the snapshot, it may be they have an earlier document that is meeting the INCLUSION criteria.</a:t>
            </a:r>
          </a:p>
          <a:p>
            <a:pPr lvl="2"/>
            <a:endParaRPr lang="en-US" dirty="0"/>
          </a:p>
          <a:p>
            <a:pPr marL="301943" lvl="1" indent="0">
              <a:buNone/>
            </a:pPr>
            <a:r>
              <a:rPr lang="en-US" sz="2400" u="sng" dirty="0">
                <a:solidFill>
                  <a:srgbClr val="008000"/>
                </a:solidFill>
              </a:rPr>
              <a:t>SUGGESTION:</a:t>
            </a:r>
            <a:endParaRPr lang="en-US" dirty="0"/>
          </a:p>
          <a:p>
            <a:pPr lvl="2"/>
            <a:r>
              <a:rPr lang="en-US" dirty="0"/>
              <a:t>Create a listing in Frontline with dates of students who have EXITED Special Education, or were DECLASSIFIED.</a:t>
            </a:r>
          </a:p>
          <a:p>
            <a:pPr lvl="2"/>
            <a:r>
              <a:rPr lang="en-US" dirty="0"/>
              <a:t>Confirm students EXITED/DECLASSIFIED before BEDS are NOT on the Snapshot.</a:t>
            </a:r>
          </a:p>
          <a:p>
            <a:pPr lvl="2"/>
            <a:endParaRPr lang="en-US" dirty="0"/>
          </a:p>
        </p:txBody>
      </p:sp>
      <p:sp>
        <p:nvSpPr>
          <p:cNvPr id="6"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Decision Status</a:t>
            </a:r>
          </a:p>
        </p:txBody>
      </p:sp>
      <p:pic>
        <p:nvPicPr>
          <p:cNvPr id="8" name="Picture 7" descr="Image result for chat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105400"/>
            <a:ext cx="618041" cy="6180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EF30D3-9EED-41E7-9808-81445BA97ADA}" type="slidenum">
              <a:rPr lang="en-US" smtClean="0"/>
              <a:t>38</a:t>
            </a:fld>
            <a:endParaRPr lang="en-US"/>
          </a:p>
        </p:txBody>
      </p:sp>
    </p:spTree>
    <p:extLst>
      <p:ext uri="{BB962C8B-B14F-4D97-AF65-F5344CB8AC3E}">
        <p14:creationId xmlns:p14="http://schemas.microsoft.com/office/powerpoint/2010/main" val="1909428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2765" y="2038290"/>
            <a:ext cx="8458199" cy="400110"/>
          </a:xfrm>
          <a:prstGeom prst="rect">
            <a:avLst/>
          </a:prstGeom>
          <a:solidFill>
            <a:schemeClr val="bg1">
              <a:alpha val="48000"/>
            </a:schemeClr>
          </a:solidFill>
        </p:spPr>
        <p:txBody>
          <a:bodyPr wrap="square" rtlCol="0">
            <a:spAutoFit/>
          </a:bodyPr>
          <a:lstStyle/>
          <a:p>
            <a:r>
              <a:rPr lang="en-US" sz="2000" u="sng" dirty="0">
                <a:solidFill>
                  <a:srgbClr val="008000"/>
                </a:solidFill>
              </a:rPr>
              <a:t>Create a Listing of students EXITED from Special Education:</a:t>
            </a:r>
          </a:p>
        </p:txBody>
      </p:sp>
      <p:sp>
        <p:nvSpPr>
          <p:cNvPr id="11"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Decision Status</a:t>
            </a:r>
          </a:p>
          <a:p>
            <a:r>
              <a:rPr lang="en-US" sz="3600" dirty="0"/>
              <a:t>Checking EXITED from SPED Dates</a:t>
            </a:r>
          </a:p>
        </p:txBody>
      </p:sp>
      <p:grpSp>
        <p:nvGrpSpPr>
          <p:cNvPr id="3" name="Group 2"/>
          <p:cNvGrpSpPr/>
          <p:nvPr/>
        </p:nvGrpSpPr>
        <p:grpSpPr>
          <a:xfrm>
            <a:off x="365166" y="2514600"/>
            <a:ext cx="3909952" cy="1767817"/>
            <a:chOff x="365166" y="2514600"/>
            <a:chExt cx="3909952" cy="1767817"/>
          </a:xfrm>
        </p:grpSpPr>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729" t="31596" r="2854"/>
            <a:stretch/>
          </p:blipFill>
          <p:spPr bwMode="auto">
            <a:xfrm>
              <a:off x="365166" y="3082636"/>
              <a:ext cx="1562644" cy="11997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888" b="67614"/>
            <a:stretch/>
          </p:blipFill>
          <p:spPr bwMode="auto">
            <a:xfrm>
              <a:off x="365166" y="2514600"/>
              <a:ext cx="3909952" cy="568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 name="Group 1"/>
          <p:cNvGrpSpPr/>
          <p:nvPr/>
        </p:nvGrpSpPr>
        <p:grpSpPr>
          <a:xfrm>
            <a:off x="365166" y="4853152"/>
            <a:ext cx="5751513" cy="1776248"/>
            <a:chOff x="365166" y="4700752"/>
            <a:chExt cx="5751513" cy="1776248"/>
          </a:xfrm>
        </p:grpSpPr>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66" y="5008529"/>
              <a:ext cx="5751513" cy="146847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365166" y="4700752"/>
              <a:ext cx="3810000" cy="307777"/>
            </a:xfrm>
            <a:prstGeom prst="rect">
              <a:avLst/>
            </a:prstGeom>
            <a:noFill/>
          </p:spPr>
          <p:txBody>
            <a:bodyPr wrap="square" rtlCol="0">
              <a:spAutoFit/>
            </a:bodyPr>
            <a:lstStyle/>
            <a:p>
              <a:pPr marL="166688" indent="-166688">
                <a:buFont typeface="Arial"/>
                <a:buChar char="•"/>
              </a:pPr>
              <a:r>
                <a:rPr lang="en-US" sz="1400" dirty="0"/>
                <a:t>CR Decision/Status &gt; Equal To &gt; Exited</a:t>
              </a:r>
            </a:p>
          </p:txBody>
        </p:sp>
      </p:grpSp>
      <p:sp>
        <p:nvSpPr>
          <p:cNvPr id="6" name="Down Arrow 5"/>
          <p:cNvSpPr/>
          <p:nvPr/>
        </p:nvSpPr>
        <p:spPr>
          <a:xfrm>
            <a:off x="1146488" y="4352485"/>
            <a:ext cx="301312" cy="50066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574" y="2798618"/>
            <a:ext cx="4154810" cy="1673307"/>
          </a:xfrm>
          <a:prstGeom prst="rect">
            <a:avLst/>
          </a:prstGeom>
          <a:noFill/>
          <a:ln>
            <a:noFill/>
          </a:ln>
          <a:effectLst>
            <a:outerShdw blurRad="50800" dist="1905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5" name="Straight Arrow Connector 24"/>
          <p:cNvCxnSpPr/>
          <p:nvPr/>
        </p:nvCxnSpPr>
        <p:spPr>
          <a:xfrm flipV="1">
            <a:off x="5105400" y="4621621"/>
            <a:ext cx="0" cy="162678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V="1">
            <a:off x="5334000" y="4471925"/>
            <a:ext cx="2400299" cy="1776476"/>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553200" y="5029200"/>
            <a:ext cx="2362199" cy="1600438"/>
          </a:xfrm>
          <a:prstGeom prst="rect">
            <a:avLst/>
          </a:prstGeom>
          <a:solidFill>
            <a:schemeClr val="bg1"/>
          </a:solidFill>
        </p:spPr>
        <p:txBody>
          <a:bodyPr wrap="square" rtlCol="0">
            <a:spAutoFit/>
          </a:bodyPr>
          <a:lstStyle/>
          <a:p>
            <a:pPr marL="166688" indent="-166688">
              <a:buFont typeface="Arial"/>
              <a:buChar char="•"/>
            </a:pPr>
            <a:r>
              <a:rPr lang="en-US" sz="1400" dirty="0"/>
              <a:t>Check if Exit date is before BEDS day – should NOT be on snapshot</a:t>
            </a:r>
            <a:br>
              <a:rPr lang="en-US" sz="1400" dirty="0"/>
            </a:br>
            <a:endParaRPr lang="en-US" sz="1400" dirty="0"/>
          </a:p>
          <a:p>
            <a:pPr marL="166688" indent="-166688">
              <a:buFont typeface="Arial"/>
              <a:buChar char="•"/>
            </a:pPr>
            <a:r>
              <a:rPr lang="en-US" sz="1400" dirty="0"/>
              <a:t>Exit dates on or after BEDS day mean student should be on snapshot</a:t>
            </a:r>
          </a:p>
        </p:txBody>
      </p:sp>
      <p:pic>
        <p:nvPicPr>
          <p:cNvPr id="33" name="Picture 32" descr="Image result for chat emoj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92939" y="3456520"/>
            <a:ext cx="895965" cy="89596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EF30D3-9EED-41E7-9808-81445BA97ADA}" type="slidenum">
              <a:rPr lang="en-US" smtClean="0"/>
              <a:t>39</a:t>
            </a:fld>
            <a:endParaRPr lang="en-US"/>
          </a:p>
        </p:txBody>
      </p:sp>
    </p:spTree>
    <p:extLst>
      <p:ext uri="{BB962C8B-B14F-4D97-AF65-F5344CB8AC3E}">
        <p14:creationId xmlns:p14="http://schemas.microsoft.com/office/powerpoint/2010/main" val="859586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pic>
        <p:nvPicPr>
          <p:cNvPr id="6" name="Picture 5"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3377" y="1864425"/>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Image result for chat emoj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152900" y="1864425"/>
            <a:ext cx="609600" cy="6096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a:xfrm>
            <a:off x="3991088" y="6250163"/>
            <a:ext cx="1161826" cy="365125"/>
          </a:xfrm>
        </p:spPr>
        <p:txBody>
          <a:bodyPr/>
          <a:lstStyle/>
          <a:p>
            <a:fld id="{60EF30D3-9EED-41E7-9808-81445BA97ADA}" type="slidenum">
              <a:rPr lang="en-US" smtClean="0"/>
              <a:t>4</a:t>
            </a:fld>
            <a:endParaRPr lang="en-US"/>
          </a:p>
        </p:txBody>
      </p:sp>
      <p:sp>
        <p:nvSpPr>
          <p:cNvPr id="2" name="TextBox 1">
            <a:extLst>
              <a:ext uri="{FF2B5EF4-FFF2-40B4-BE49-F238E27FC236}">
                <a16:creationId xmlns:a16="http://schemas.microsoft.com/office/drawing/2014/main" id="{D7B32AC0-83F6-17F9-F0E0-04AE1425DDC1}"/>
              </a:ext>
            </a:extLst>
          </p:cNvPr>
          <p:cNvSpPr txBox="1"/>
          <p:nvPr/>
        </p:nvSpPr>
        <p:spPr>
          <a:xfrm>
            <a:off x="685800" y="5334000"/>
            <a:ext cx="1628900" cy="261610"/>
          </a:xfrm>
          <a:prstGeom prst="rect">
            <a:avLst/>
          </a:prstGeom>
          <a:noFill/>
        </p:spPr>
        <p:txBody>
          <a:bodyPr wrap="square" rtlCol="0">
            <a:spAutoFit/>
          </a:bodyPr>
          <a:lstStyle/>
          <a:p>
            <a:r>
              <a:rPr lang="en-US" sz="1100" dirty="0"/>
              <a:t>L1&gt;L2RPT Error report</a:t>
            </a:r>
          </a:p>
        </p:txBody>
      </p:sp>
    </p:spTree>
    <p:extLst>
      <p:ext uri="{BB962C8B-B14F-4D97-AF65-F5344CB8AC3E}">
        <p14:creationId xmlns:p14="http://schemas.microsoft.com/office/powerpoint/2010/main" val="24876866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12765" y="2190690"/>
            <a:ext cx="8458199" cy="400110"/>
          </a:xfrm>
          <a:prstGeom prst="rect">
            <a:avLst/>
          </a:prstGeom>
          <a:solidFill>
            <a:schemeClr val="bg1">
              <a:alpha val="48000"/>
            </a:schemeClr>
          </a:solidFill>
        </p:spPr>
        <p:txBody>
          <a:bodyPr wrap="square" rtlCol="0">
            <a:spAutoFit/>
          </a:bodyPr>
          <a:lstStyle/>
          <a:p>
            <a:r>
              <a:rPr lang="en-US" sz="2000" u="sng" dirty="0">
                <a:solidFill>
                  <a:srgbClr val="008000"/>
                </a:solidFill>
              </a:rPr>
              <a:t>Create a Listing of students who were DECLASSFIED:</a:t>
            </a:r>
          </a:p>
        </p:txBody>
      </p:sp>
      <p:grpSp>
        <p:nvGrpSpPr>
          <p:cNvPr id="2" name="Group 1"/>
          <p:cNvGrpSpPr/>
          <p:nvPr/>
        </p:nvGrpSpPr>
        <p:grpSpPr>
          <a:xfrm>
            <a:off x="242453" y="4724400"/>
            <a:ext cx="6465887" cy="1813291"/>
            <a:chOff x="618999" y="4797623"/>
            <a:chExt cx="6465887" cy="1813291"/>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99" y="5105400"/>
              <a:ext cx="6465887" cy="150551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8999" y="4797623"/>
              <a:ext cx="3810000" cy="307777"/>
            </a:xfrm>
            <a:prstGeom prst="rect">
              <a:avLst/>
            </a:prstGeom>
            <a:noFill/>
          </p:spPr>
          <p:txBody>
            <a:bodyPr wrap="square" rtlCol="0">
              <a:spAutoFit/>
            </a:bodyPr>
            <a:lstStyle/>
            <a:p>
              <a:pPr marL="166688" indent="-166688">
                <a:buFont typeface="Arial"/>
                <a:buChar char="•"/>
              </a:pPr>
              <a:r>
                <a:rPr lang="en-US" sz="1400" dirty="0"/>
                <a:t>CR Decision/Status &gt; Contains &gt; Declassified</a:t>
              </a:r>
            </a:p>
          </p:txBody>
        </p:sp>
      </p:grpSp>
      <p:sp>
        <p:nvSpPr>
          <p:cNvPr id="7" name="Title 2"/>
          <p:cNvSpPr txBox="1">
            <a:spLocks/>
          </p:cNvSpPr>
          <p:nvPr/>
        </p:nvSpPr>
        <p:spPr>
          <a:xfrm>
            <a:off x="457200" y="228600"/>
            <a:ext cx="82296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Radar Area #3:  Decision Status</a:t>
            </a:r>
          </a:p>
          <a:p>
            <a:r>
              <a:rPr lang="en-US" sz="3600" dirty="0"/>
              <a:t>Checking DECLASSIFIED Exit Dates</a:t>
            </a:r>
          </a:p>
        </p:txBody>
      </p:sp>
      <p:pic>
        <p:nvPicPr>
          <p:cNvPr id="1126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0724" t="6655" b="13047"/>
          <a:stretch/>
        </p:blipFill>
        <p:spPr bwMode="auto">
          <a:xfrm>
            <a:off x="4878934" y="3027520"/>
            <a:ext cx="3658811" cy="1388424"/>
          </a:xfrm>
          <a:prstGeom prst="rect">
            <a:avLst/>
          </a:prstGeom>
          <a:noFill/>
          <a:ln>
            <a:noFill/>
          </a:ln>
          <a:effectLst>
            <a:outerShdw blurRad="50800" dist="3048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5638800" y="4511319"/>
            <a:ext cx="59585" cy="1746483"/>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324600" y="4415944"/>
            <a:ext cx="762000" cy="184185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304800" y="2590800"/>
            <a:ext cx="3909952" cy="1767817"/>
            <a:chOff x="365166" y="2514600"/>
            <a:chExt cx="3909952" cy="1767817"/>
          </a:xfrm>
        </p:grpSpPr>
        <p:pic>
          <p:nvPicPr>
            <p:cNvPr id="2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4729" t="31596" r="2854"/>
            <a:stretch/>
          </p:blipFill>
          <p:spPr bwMode="auto">
            <a:xfrm>
              <a:off x="365166" y="3082636"/>
              <a:ext cx="1562644" cy="119978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8888" b="67614"/>
            <a:stretch/>
          </p:blipFill>
          <p:spPr bwMode="auto">
            <a:xfrm>
              <a:off x="365166" y="2514600"/>
              <a:ext cx="3909952" cy="5680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9" name="Down Arrow 18"/>
          <p:cNvSpPr/>
          <p:nvPr/>
        </p:nvSpPr>
        <p:spPr>
          <a:xfrm>
            <a:off x="1600200" y="4267200"/>
            <a:ext cx="301312" cy="500667"/>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858001" y="5299797"/>
            <a:ext cx="1828799" cy="954107"/>
          </a:xfrm>
          <a:prstGeom prst="rect">
            <a:avLst/>
          </a:prstGeom>
          <a:noFill/>
        </p:spPr>
        <p:txBody>
          <a:bodyPr wrap="square" rtlCol="0">
            <a:spAutoFit/>
          </a:bodyPr>
          <a:lstStyle/>
          <a:p>
            <a:pPr marL="166688" indent="-166688">
              <a:buFont typeface="Arial"/>
              <a:buChar char="•"/>
            </a:pPr>
            <a:r>
              <a:rPr lang="en-US" sz="1400" dirty="0"/>
              <a:t>Check if Exit date is before BEDS day – should NOT be on snapshot</a:t>
            </a:r>
          </a:p>
        </p:txBody>
      </p:sp>
      <p:sp>
        <p:nvSpPr>
          <p:cNvPr id="4" name="Slide Number Placeholder 3"/>
          <p:cNvSpPr>
            <a:spLocks noGrp="1"/>
          </p:cNvSpPr>
          <p:nvPr>
            <p:ph type="sldNum" sz="quarter" idx="12"/>
          </p:nvPr>
        </p:nvSpPr>
        <p:spPr/>
        <p:txBody>
          <a:bodyPr/>
          <a:lstStyle/>
          <a:p>
            <a:fld id="{60EF30D3-9EED-41E7-9808-81445BA97ADA}" type="slidenum">
              <a:rPr lang="en-US" smtClean="0"/>
              <a:t>40</a:t>
            </a:fld>
            <a:endParaRPr lang="en-US"/>
          </a:p>
        </p:txBody>
      </p:sp>
    </p:spTree>
    <p:extLst>
      <p:ext uri="{BB962C8B-B14F-4D97-AF65-F5344CB8AC3E}">
        <p14:creationId xmlns:p14="http://schemas.microsoft.com/office/powerpoint/2010/main" val="40590259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0032" y="1917700"/>
            <a:ext cx="7772400" cy="1524000"/>
          </a:xfrm>
        </p:spPr>
        <p:txBody>
          <a:bodyPr>
            <a:normAutofit/>
          </a:bodyPr>
          <a:lstStyle/>
          <a:p>
            <a:r>
              <a:rPr lang="en-US" dirty="0"/>
              <a:t>Data Deep Dive!</a:t>
            </a:r>
          </a:p>
        </p:txBody>
      </p:sp>
      <p:pic>
        <p:nvPicPr>
          <p:cNvPr id="15364" name="Picture 4" descr="Image result for diver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52849"/>
            <a:ext cx="3430429"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computer geek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Slide Number Placeholder 5"/>
          <p:cNvSpPr>
            <a:spLocks noGrp="1"/>
          </p:cNvSpPr>
          <p:nvPr>
            <p:ph type="sldNum" sz="quarter" idx="12"/>
          </p:nvPr>
        </p:nvSpPr>
        <p:spPr>
          <a:xfrm>
            <a:off x="3991088" y="6250163"/>
            <a:ext cx="1161826" cy="365125"/>
          </a:xfrm>
        </p:spPr>
        <p:txBody>
          <a:bodyPr/>
          <a:lstStyle/>
          <a:p>
            <a:fld id="{60EF30D3-9EED-41E7-9808-81445BA97ADA}" type="slidenum">
              <a:rPr lang="en-US" smtClean="0"/>
              <a:t>41</a:t>
            </a:fld>
            <a:endParaRPr lang="en-US"/>
          </a:p>
        </p:txBody>
      </p:sp>
    </p:spTree>
    <p:extLst>
      <p:ext uri="{BB962C8B-B14F-4D97-AF65-F5344CB8AC3E}">
        <p14:creationId xmlns:p14="http://schemas.microsoft.com/office/powerpoint/2010/main" val="4605981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47651" y="1828800"/>
            <a:ext cx="8648699" cy="3124200"/>
          </a:xfrm>
          <a:solidFill>
            <a:schemeClr val="bg1">
              <a:alpha val="52000"/>
            </a:schemeClr>
          </a:solidFill>
        </p:spPr>
        <p:txBody>
          <a:bodyPr>
            <a:normAutofit/>
          </a:bodyPr>
          <a:lstStyle/>
          <a:p>
            <a:pPr marL="0" lvl="1" indent="0">
              <a:buNone/>
            </a:pPr>
            <a:r>
              <a:rPr lang="en-US" sz="2400" dirty="0"/>
              <a:t>Compare all INCLUDED in Frontline IEP to all INCLUDED in PD Data System </a:t>
            </a:r>
            <a:r>
              <a:rPr lang="en-US" sz="1400" i="1" dirty="0"/>
              <a:t>(can find students that Level 0 edit checks don’t catch)</a:t>
            </a:r>
          </a:p>
          <a:p>
            <a:pPr lvl="1"/>
            <a:r>
              <a:rPr lang="en-US" sz="1800" dirty="0"/>
              <a:t>Use Excel to compare CSV files – conditional formatting: Find Unique </a:t>
            </a:r>
          </a:p>
          <a:p>
            <a:pPr lvl="1"/>
            <a:r>
              <a:rPr lang="en-US" sz="1800" dirty="0"/>
              <a:t>Use Access to run an ‘Unmatched Query’ – use the ‘Find Duplicates’ or ‘Find Unmatched’ wizards</a:t>
            </a:r>
          </a:p>
          <a:p>
            <a:pPr lvl="1"/>
            <a:endParaRPr lang="en-US" sz="1600" u="sng" dirty="0">
              <a:solidFill>
                <a:srgbClr val="008000"/>
              </a:solidFill>
            </a:endParaRPr>
          </a:p>
          <a:p>
            <a:pPr marL="0" lvl="1" indent="0">
              <a:buNone/>
            </a:pPr>
            <a:r>
              <a:rPr lang="en-US" sz="2000" u="sng" dirty="0">
                <a:solidFill>
                  <a:srgbClr val="008000"/>
                </a:solidFill>
              </a:rPr>
              <a:t>How to get Extracts for Comparison:</a:t>
            </a:r>
            <a:endParaRPr lang="en-US" sz="1800" u="sng" dirty="0">
              <a:solidFill>
                <a:srgbClr val="008000"/>
              </a:solidFill>
            </a:endParaRPr>
          </a:p>
          <a:p>
            <a:r>
              <a:rPr lang="en-US" sz="2000" b="1" dirty="0"/>
              <a:t>In Frontline IEP:</a:t>
            </a:r>
            <a:r>
              <a:rPr lang="en-US" sz="2000" dirty="0"/>
              <a:t>  Maintenance &gt; SIRS Extracts, choose: Data Verification Extracts &gt; October Snapshot.  Download both CPSE and CSE reports. </a:t>
            </a:r>
          </a:p>
        </p:txBody>
      </p:sp>
      <p:sp>
        <p:nvSpPr>
          <p:cNvPr id="2" name="Title 1"/>
          <p:cNvSpPr>
            <a:spLocks noGrp="1"/>
          </p:cNvSpPr>
          <p:nvPr>
            <p:ph type="title"/>
          </p:nvPr>
        </p:nvSpPr>
        <p:spPr/>
        <p:txBody>
          <a:bodyPr>
            <a:normAutofit/>
          </a:bodyPr>
          <a:lstStyle/>
          <a:p>
            <a:r>
              <a:rPr lang="en-US" dirty="0"/>
              <a:t>Tips to Compare the Data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83" y="4800600"/>
            <a:ext cx="8380413" cy="10763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638800"/>
            <a:ext cx="4229100" cy="904152"/>
          </a:xfrm>
          <a:prstGeom prst="rect">
            <a:avLst/>
          </a:prstGeom>
          <a:noFill/>
          <a:ln>
            <a:noFill/>
          </a:ln>
          <a:effectLst>
            <a:outerShdw blurRad="50800" dist="368300" dir="18900000" algn="b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3810000" y="5296483"/>
            <a:ext cx="2133600" cy="72331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0EF30D3-9EED-41E7-9808-81445BA97ADA}" type="slidenum">
              <a:rPr lang="en-US" smtClean="0"/>
              <a:t>42</a:t>
            </a:fld>
            <a:endParaRPr lang="en-US"/>
          </a:p>
        </p:txBody>
      </p:sp>
    </p:spTree>
    <p:extLst>
      <p:ext uri="{BB962C8B-B14F-4D97-AF65-F5344CB8AC3E}">
        <p14:creationId xmlns:p14="http://schemas.microsoft.com/office/powerpoint/2010/main" val="2091716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676400"/>
            <a:ext cx="8610599" cy="1981200"/>
          </a:xfrm>
          <a:solidFill>
            <a:schemeClr val="bg1">
              <a:alpha val="52000"/>
            </a:schemeClr>
          </a:solidFill>
        </p:spPr>
        <p:txBody>
          <a:bodyPr>
            <a:normAutofit lnSpcReduction="10000"/>
          </a:bodyPr>
          <a:lstStyle/>
          <a:p>
            <a:pPr marL="0" lvl="1" indent="0">
              <a:buNone/>
            </a:pPr>
            <a:r>
              <a:rPr lang="en-US" sz="2400" dirty="0"/>
              <a:t>Compare all INCLUDED in Frontline IEP to all INCLUDED in PD Data System</a:t>
            </a:r>
            <a:br>
              <a:rPr lang="en-US" sz="2000" dirty="0"/>
            </a:br>
            <a:endParaRPr lang="en-US" sz="1600" u="sng" dirty="0">
              <a:solidFill>
                <a:srgbClr val="008000"/>
              </a:solidFill>
            </a:endParaRPr>
          </a:p>
          <a:p>
            <a:pPr marL="0" lvl="1" indent="0">
              <a:buNone/>
            </a:pPr>
            <a:r>
              <a:rPr lang="en-US" sz="2000" u="sng" dirty="0">
                <a:solidFill>
                  <a:srgbClr val="008000"/>
                </a:solidFill>
              </a:rPr>
              <a:t>How to get Extracts for Comparison:</a:t>
            </a:r>
            <a:endParaRPr lang="en-US" sz="1800" u="sng" dirty="0">
              <a:solidFill>
                <a:srgbClr val="008000"/>
              </a:solidFill>
            </a:endParaRPr>
          </a:p>
          <a:p>
            <a:r>
              <a:rPr lang="en-US" sz="2000" b="1" dirty="0"/>
              <a:t>In the PD site:</a:t>
            </a:r>
            <a:r>
              <a:rPr lang="en-US" sz="2000" dirty="0"/>
              <a:t>  Download INCLUDED CSV file for both CPSE and CSE students.  </a:t>
            </a:r>
          </a:p>
        </p:txBody>
      </p:sp>
      <p:sp>
        <p:nvSpPr>
          <p:cNvPr id="2" name="Title 1"/>
          <p:cNvSpPr>
            <a:spLocks noGrp="1"/>
          </p:cNvSpPr>
          <p:nvPr>
            <p:ph type="title"/>
          </p:nvPr>
        </p:nvSpPr>
        <p:spPr/>
        <p:txBody>
          <a:bodyPr>
            <a:normAutofit/>
          </a:bodyPr>
          <a:lstStyle/>
          <a:p>
            <a:r>
              <a:rPr lang="en-US" dirty="0"/>
              <a:t>Tips to Compare the Data</a:t>
            </a:r>
          </a:p>
        </p:txBody>
      </p:sp>
      <p:sp>
        <p:nvSpPr>
          <p:cNvPr id="6" name="Slide Number Placeholder 5"/>
          <p:cNvSpPr>
            <a:spLocks noGrp="1"/>
          </p:cNvSpPr>
          <p:nvPr>
            <p:ph type="sldNum" sz="quarter" idx="12"/>
          </p:nvPr>
        </p:nvSpPr>
        <p:spPr/>
        <p:txBody>
          <a:bodyPr/>
          <a:lstStyle/>
          <a:p>
            <a:fld id="{60EF30D3-9EED-41E7-9808-81445BA97ADA}" type="slidenum">
              <a:rPr lang="en-US" smtClean="0"/>
              <a:t>43</a:t>
            </a:fld>
            <a:endParaRPr lang="en-US"/>
          </a:p>
        </p:txBody>
      </p:sp>
      <p:pic>
        <p:nvPicPr>
          <p:cNvPr id="1026" name="Picture 2" descr="C:\Users\kbaxende\AppData\Local\Temp\SNAGHTMLa312189.PNG"/>
          <p:cNvPicPr>
            <a:picLocks noChangeAspect="1" noChangeArrowheads="1"/>
          </p:cNvPicPr>
          <p:nvPr/>
        </p:nvPicPr>
        <p:blipFill rotWithShape="1">
          <a:blip r:embed="rId3">
            <a:extLst>
              <a:ext uri="{28A0092B-C50C-407E-A947-70E740481C1C}">
                <a14:useLocalDpi xmlns:a14="http://schemas.microsoft.com/office/drawing/2010/main" val="0"/>
              </a:ext>
            </a:extLst>
          </a:blip>
          <a:srcRect r="42678"/>
          <a:stretch/>
        </p:blipFill>
        <p:spPr bwMode="auto">
          <a:xfrm>
            <a:off x="6019800" y="3429000"/>
            <a:ext cx="2533403" cy="2217166"/>
          </a:xfrm>
          <a:prstGeom prst="rect">
            <a:avLst/>
          </a:prstGeom>
          <a:noFill/>
          <a:effectLst>
            <a:outerShdw blurRad="50800" dist="2286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495800" y="5890736"/>
            <a:ext cx="4343400" cy="738664"/>
          </a:xfrm>
          <a:prstGeom prst="rect">
            <a:avLst/>
          </a:prstGeom>
          <a:solidFill>
            <a:schemeClr val="bg1"/>
          </a:solidFill>
        </p:spPr>
        <p:txBody>
          <a:bodyPr wrap="square" rtlCol="0">
            <a:spAutoFit/>
          </a:bodyPr>
          <a:lstStyle/>
          <a:p>
            <a:pPr marL="166688" indent="-166688">
              <a:buFont typeface="Arial"/>
              <a:buChar char="•"/>
            </a:pPr>
            <a:r>
              <a:rPr lang="en-US" sz="1400" dirty="0"/>
              <a:t>Click the </a:t>
            </a:r>
            <a:r>
              <a:rPr lang="en-US" sz="1400" b="1" dirty="0"/>
              <a:t>Download CSV </a:t>
            </a:r>
            <a:r>
              <a:rPr lang="en-US" sz="1400" dirty="0"/>
              <a:t>link to download the data.</a:t>
            </a:r>
          </a:p>
          <a:p>
            <a:pPr marL="166688" indent="-166688">
              <a:buFont typeface="Arial"/>
              <a:buChar char="•"/>
            </a:pPr>
            <a:r>
              <a:rPr lang="en-US" sz="1400" dirty="0"/>
              <a:t>Will include all data you see on the screen, including student names.</a:t>
            </a:r>
          </a:p>
        </p:txBody>
      </p:sp>
      <p:pic>
        <p:nvPicPr>
          <p:cNvPr id="8" name="Picture 4" descr="C:\Users\kbaxende\AppData\Local\Temp\SNAGHTMLdef154.PNG"/>
          <p:cNvPicPr>
            <a:picLocks noChangeAspect="1" noChangeArrowheads="1"/>
          </p:cNvPicPr>
          <p:nvPr/>
        </p:nvPicPr>
        <p:blipFill rotWithShape="1">
          <a:blip r:embed="rId4">
            <a:extLst>
              <a:ext uri="{28A0092B-C50C-407E-A947-70E740481C1C}">
                <a14:useLocalDpi xmlns:a14="http://schemas.microsoft.com/office/drawing/2010/main" val="0"/>
              </a:ext>
            </a:extLst>
          </a:blip>
          <a:srcRect l="26195" b="9307"/>
          <a:stretch/>
        </p:blipFill>
        <p:spPr bwMode="auto">
          <a:xfrm>
            <a:off x="1752600" y="3675836"/>
            <a:ext cx="3867398" cy="194472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33400" y="4648199"/>
            <a:ext cx="1676400" cy="1815882"/>
          </a:xfrm>
          <a:prstGeom prst="rect">
            <a:avLst/>
          </a:prstGeom>
          <a:solidFill>
            <a:schemeClr val="bg1"/>
          </a:solidFill>
          <a:effectLst>
            <a:outerShdw blurRad="50800" dist="38100" algn="l" rotWithShape="0">
              <a:prstClr val="black">
                <a:alpha val="40000"/>
              </a:prstClr>
            </a:outerShdw>
          </a:effectLst>
        </p:spPr>
        <p:txBody>
          <a:bodyPr wrap="square" rtlCol="0">
            <a:spAutoFit/>
          </a:bodyPr>
          <a:lstStyle/>
          <a:p>
            <a:pPr marL="166688" indent="-166688">
              <a:buFont typeface="Arial"/>
              <a:buChar char="•"/>
            </a:pPr>
            <a:r>
              <a:rPr lang="en-US" sz="1400" dirty="0"/>
              <a:t>Open any VR to select the </a:t>
            </a:r>
            <a:r>
              <a:rPr lang="en-US" sz="1400" b="1" dirty="0"/>
              <a:t>Inclusion for Preschool Students </a:t>
            </a:r>
            <a:r>
              <a:rPr lang="en-US" sz="1400" dirty="0"/>
              <a:t>or </a:t>
            </a:r>
            <a:r>
              <a:rPr lang="en-US" sz="1400" b="1" dirty="0"/>
              <a:t>Inclusion for School Age Students.</a:t>
            </a:r>
            <a:endParaRPr lang="en-US" sz="1400" dirty="0"/>
          </a:p>
        </p:txBody>
      </p:sp>
      <p:cxnSp>
        <p:nvCxnSpPr>
          <p:cNvPr id="10" name="Straight Arrow Connector 9"/>
          <p:cNvCxnSpPr/>
          <p:nvPr/>
        </p:nvCxnSpPr>
        <p:spPr>
          <a:xfrm flipV="1">
            <a:off x="1752600" y="5105401"/>
            <a:ext cx="160020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5410200" y="5150866"/>
            <a:ext cx="533400" cy="73987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264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4868333" y="2785533"/>
            <a:ext cx="3818467" cy="2777067"/>
          </a:xfrm>
        </p:spPr>
        <p:txBody>
          <a:bodyPr>
            <a:normAutofit fontScale="92500"/>
          </a:bodyPr>
          <a:lstStyle/>
          <a:p>
            <a:r>
              <a:rPr lang="en-US" dirty="0">
                <a:solidFill>
                  <a:schemeClr val="tx1">
                    <a:lumMod val="65000"/>
                    <a:lumOff val="35000"/>
                  </a:schemeClr>
                </a:solidFill>
              </a:rPr>
              <a:t>Now that you are confident all students are included or excluded as necessary, review your PD report details!</a:t>
            </a:r>
          </a:p>
          <a:p>
            <a:endParaRPr lang="en-US" dirty="0">
              <a:solidFill>
                <a:schemeClr val="tx1">
                  <a:lumMod val="65000"/>
                  <a:lumOff val="35000"/>
                </a:schemeClr>
              </a:solidFill>
            </a:endParaRPr>
          </a:p>
          <a:p>
            <a:r>
              <a:rPr lang="en-US" dirty="0">
                <a:solidFill>
                  <a:schemeClr val="tx1">
                    <a:lumMod val="65000"/>
                    <a:lumOff val="35000"/>
                  </a:schemeClr>
                </a:solidFill>
              </a:rPr>
              <a:t>Each VR report divides the data into different reporting categories.</a:t>
            </a:r>
          </a:p>
          <a:p>
            <a:endParaRPr lang="en-US" dirty="0">
              <a:solidFill>
                <a:schemeClr val="tx1">
                  <a:lumMod val="65000"/>
                  <a:lumOff val="35000"/>
                </a:schemeClr>
              </a:solidFill>
            </a:endParaRPr>
          </a:p>
          <a:p>
            <a:r>
              <a:rPr lang="en-US" dirty="0">
                <a:solidFill>
                  <a:schemeClr val="tx1">
                    <a:lumMod val="65000"/>
                    <a:lumOff val="35000"/>
                  </a:schemeClr>
                </a:solidFill>
              </a:rPr>
              <a:t>Who is reviewing each report in the PD site?  </a:t>
            </a:r>
          </a:p>
        </p:txBody>
      </p:sp>
      <p:sp>
        <p:nvSpPr>
          <p:cNvPr id="10" name="Title 3"/>
          <p:cNvSpPr txBox="1">
            <a:spLocks/>
          </p:cNvSpPr>
          <p:nvPr/>
        </p:nvSpPr>
        <p:spPr>
          <a:xfrm>
            <a:off x="4829175" y="304800"/>
            <a:ext cx="3812645" cy="2429934"/>
          </a:xfrm>
          <a:prstGeom prst="rect">
            <a:avLst/>
          </a:prstGeom>
        </p:spPr>
        <p:txBody>
          <a:bodyPr vert="horz" lIns="91440" tIns="45720" rIns="91440" bIns="45720" rtlCol="0" anchor="b">
            <a:normAutofit/>
          </a:bodyPr>
          <a:lstStyle>
            <a:lvl1pPr algn="l" defTabSz="914400" rtl="0" eaLnBrk="1" latinLnBrk="0" hangingPunct="1">
              <a:spcBef>
                <a:spcPct val="0"/>
              </a:spcBef>
              <a:buNone/>
              <a:defRPr sz="2800" b="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Focus on the Details</a:t>
            </a:r>
            <a:endParaRPr lang="en-US" sz="2000" dirty="0"/>
          </a:p>
        </p:txBody>
      </p:sp>
      <p:pic>
        <p:nvPicPr>
          <p:cNvPr id="1638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8600" y="1295400"/>
            <a:ext cx="48768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3991088" y="6250163"/>
            <a:ext cx="1161826" cy="365125"/>
          </a:xfrm>
        </p:spPr>
        <p:txBody>
          <a:bodyPr/>
          <a:lstStyle/>
          <a:p>
            <a:fld id="{60EF30D3-9EED-41E7-9808-81445BA97ADA}" type="slidenum">
              <a:rPr lang="en-US" smtClean="0"/>
              <a:t>44</a:t>
            </a:fld>
            <a:endParaRPr lang="en-US"/>
          </a:p>
        </p:txBody>
      </p:sp>
    </p:spTree>
    <p:extLst>
      <p:ext uri="{BB962C8B-B14F-4D97-AF65-F5344CB8AC3E}">
        <p14:creationId xmlns:p14="http://schemas.microsoft.com/office/powerpoint/2010/main" val="1263845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5253747" cy="4632590"/>
          </a:xfrm>
        </p:spPr>
        <p:txBody>
          <a:bodyPr>
            <a:normAutofit/>
          </a:bodyPr>
          <a:lstStyle/>
          <a:p>
            <a:r>
              <a:rPr lang="en-US" dirty="0"/>
              <a:t>Demographics:</a:t>
            </a:r>
          </a:p>
          <a:p>
            <a:pPr lvl="1"/>
            <a:r>
              <a:rPr lang="en-US" sz="1900" dirty="0"/>
              <a:t>For non-sync districts, could have differences in gender, DOB, ethnicity in Frontline. </a:t>
            </a:r>
            <a:br>
              <a:rPr lang="en-US" sz="1900" dirty="0"/>
            </a:br>
            <a:endParaRPr lang="en-US" sz="1900" dirty="0"/>
          </a:p>
          <a:p>
            <a:r>
              <a:rPr lang="en-US" dirty="0"/>
              <a:t>Primary Service Provider SED Code:</a:t>
            </a:r>
          </a:p>
          <a:p>
            <a:pPr lvl="1"/>
            <a:r>
              <a:rPr lang="en-US" sz="1900" dirty="0"/>
              <a:t>Comes from Oct. SS, but does it match the student’s enrollment location in the SMS</a:t>
            </a:r>
            <a:r>
              <a:rPr lang="en-US" dirty="0"/>
              <a:t>? </a:t>
            </a:r>
          </a:p>
          <a:p>
            <a:pPr lvl="2"/>
            <a:r>
              <a:rPr lang="en-US" dirty="0"/>
              <a:t>Hover over the SED code to see the location associated</a:t>
            </a:r>
          </a:p>
          <a:p>
            <a:pPr lvl="2"/>
            <a:r>
              <a:rPr lang="en-US" dirty="0"/>
              <a:t>Compare data in PD to enrollment location data in SMS</a:t>
            </a:r>
          </a:p>
        </p:txBody>
      </p:sp>
      <p:sp>
        <p:nvSpPr>
          <p:cNvPr id="4" name="Title 1"/>
          <p:cNvSpPr>
            <a:spLocks noGrp="1"/>
          </p:cNvSpPr>
          <p:nvPr>
            <p:ph type="title"/>
          </p:nvPr>
        </p:nvSpPr>
        <p:spPr/>
        <p:txBody>
          <a:bodyPr>
            <a:normAutofit/>
          </a:bodyPr>
          <a:lstStyle/>
          <a:p>
            <a:r>
              <a:rPr lang="en-US" dirty="0"/>
              <a:t>Focus on the Nitty Gritty</a:t>
            </a:r>
          </a:p>
        </p:txBody>
      </p:sp>
      <p:pic>
        <p:nvPicPr>
          <p:cNvPr id="15" name="Picture 14" descr="Image result for chat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709" y="5585145"/>
            <a:ext cx="618041" cy="61804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17168" y="4191000"/>
            <a:ext cx="3061672" cy="461665"/>
          </a:xfrm>
          <a:prstGeom prst="rect">
            <a:avLst/>
          </a:prstGeom>
          <a:noFill/>
        </p:spPr>
        <p:txBody>
          <a:bodyPr wrap="square" rtlCol="0">
            <a:spAutoFit/>
          </a:bodyPr>
          <a:lstStyle/>
          <a:p>
            <a:r>
              <a:rPr lang="en-US" sz="1200" i="1" dirty="0">
                <a:solidFill>
                  <a:srgbClr val="002060"/>
                </a:solidFill>
              </a:rPr>
              <a:t>Slide 12 details the data source for each column of information</a:t>
            </a:r>
          </a:p>
        </p:txBody>
      </p:sp>
      <p:sp>
        <p:nvSpPr>
          <p:cNvPr id="6" name="Slide Number Placeholder 5"/>
          <p:cNvSpPr>
            <a:spLocks noGrp="1"/>
          </p:cNvSpPr>
          <p:nvPr>
            <p:ph type="sldNum" sz="quarter" idx="12"/>
          </p:nvPr>
        </p:nvSpPr>
        <p:spPr/>
        <p:txBody>
          <a:bodyPr/>
          <a:lstStyle/>
          <a:p>
            <a:fld id="{60EF30D3-9EED-41E7-9808-81445BA97ADA}" type="slidenum">
              <a:rPr lang="en-US" smtClean="0"/>
              <a:t>45</a:t>
            </a:fld>
            <a:endParaRPr lang="en-US"/>
          </a:p>
        </p:txBody>
      </p:sp>
      <p:pic>
        <p:nvPicPr>
          <p:cNvPr id="4098" name="Picture 2" descr="C:\Users\kbaxende\AppData\Local\Temp\SNAGHTMLbfc366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6396" y="4800600"/>
            <a:ext cx="3381375" cy="981946"/>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4494"/>
          <a:stretch/>
        </p:blipFill>
        <p:spPr bwMode="auto">
          <a:xfrm>
            <a:off x="5427032" y="1905000"/>
            <a:ext cx="1447800" cy="1937657"/>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928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828800"/>
            <a:ext cx="8619170" cy="2216176"/>
          </a:xfrm>
        </p:spPr>
        <p:txBody>
          <a:bodyPr>
            <a:normAutofit/>
          </a:bodyPr>
          <a:lstStyle/>
          <a:p>
            <a:r>
              <a:rPr lang="en-US" dirty="0"/>
              <a:t>LRE</a:t>
            </a:r>
            <a:r>
              <a:rPr lang="en-US" sz="2000" dirty="0"/>
              <a:t>: </a:t>
            </a:r>
          </a:p>
          <a:p>
            <a:pPr lvl="1"/>
            <a:r>
              <a:rPr lang="en-US" sz="1900" dirty="0"/>
              <a:t>VR Reports 4 (preschool age) and 5 (school age) detail LRE data</a:t>
            </a:r>
          </a:p>
          <a:p>
            <a:pPr lvl="1"/>
            <a:r>
              <a:rPr lang="en-US" sz="1900" dirty="0"/>
              <a:t>Frontline Included students report can be a helpful tool while reviewing LRE VR’s in the PD Data System. </a:t>
            </a:r>
          </a:p>
          <a:p>
            <a:pPr lvl="2"/>
            <a:r>
              <a:rPr lang="en-US" sz="1700" dirty="0"/>
              <a:t>Run Inclusion Report in Frontline &gt; select LRE Category</a:t>
            </a:r>
          </a:p>
        </p:txBody>
      </p:sp>
      <p:sp>
        <p:nvSpPr>
          <p:cNvPr id="4" name="Title 1"/>
          <p:cNvSpPr>
            <a:spLocks noGrp="1"/>
          </p:cNvSpPr>
          <p:nvPr>
            <p:ph type="title"/>
          </p:nvPr>
        </p:nvSpPr>
        <p:spPr/>
        <p:txBody>
          <a:bodyPr>
            <a:normAutofit/>
          </a:bodyPr>
          <a:lstStyle/>
          <a:p>
            <a:r>
              <a:rPr lang="en-US" dirty="0"/>
              <a:t>Focus on the Nitty Gritty</a:t>
            </a:r>
          </a:p>
        </p:txBody>
      </p:sp>
      <p:sp>
        <p:nvSpPr>
          <p:cNvPr id="6" name="Slide Number Placeholder 5"/>
          <p:cNvSpPr>
            <a:spLocks noGrp="1"/>
          </p:cNvSpPr>
          <p:nvPr>
            <p:ph type="sldNum" sz="quarter" idx="12"/>
          </p:nvPr>
        </p:nvSpPr>
        <p:spPr/>
        <p:txBody>
          <a:bodyPr/>
          <a:lstStyle/>
          <a:p>
            <a:fld id="{60EF30D3-9EED-41E7-9808-81445BA97ADA}" type="slidenum">
              <a:rPr lang="en-US" smtClean="0"/>
              <a:t>46</a:t>
            </a:fld>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13717"/>
            <a:ext cx="6572250" cy="2283131"/>
          </a:xfrm>
          <a:prstGeom prst="rect">
            <a:avLst/>
          </a:prstGeom>
          <a:noFill/>
          <a:ln w="9525">
            <a:solidFill>
              <a:schemeClr val="tx1"/>
            </a:solidFill>
            <a:miter lim="800000"/>
            <a:headEnd/>
            <a:tailEnd/>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26" name="Picture 2" descr="C:\Users\kbaxende\AppData\Local\Temp\SNAGHTMLaa85e9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473" y="3733800"/>
            <a:ext cx="3435886" cy="2250882"/>
          </a:xfrm>
          <a:prstGeom prst="rect">
            <a:avLst/>
          </a:prstGeom>
          <a:noFill/>
          <a:ln w="6350">
            <a:solidFill>
              <a:schemeClr val="tx1"/>
            </a:solidFill>
          </a:ln>
          <a:effectLst>
            <a:outerShdw blurRad="50800" dist="3429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3095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828800"/>
            <a:ext cx="8686800" cy="990600"/>
          </a:xfrm>
          <a:solidFill>
            <a:schemeClr val="bg1">
              <a:alpha val="52000"/>
            </a:schemeClr>
          </a:solidFill>
        </p:spPr>
        <p:txBody>
          <a:bodyPr>
            <a:normAutofit/>
          </a:bodyPr>
          <a:lstStyle/>
          <a:p>
            <a:r>
              <a:rPr lang="en-US" dirty="0"/>
              <a:t>Certifying any one of the VR1-6 or VR 8 reports will certify all</a:t>
            </a:r>
          </a:p>
          <a:p>
            <a:r>
              <a:rPr lang="en-US" dirty="0"/>
              <a:t>Certify as soon as you know your data is ready</a:t>
            </a:r>
          </a:p>
        </p:txBody>
      </p:sp>
      <p:sp>
        <p:nvSpPr>
          <p:cNvPr id="3" name="Title 2"/>
          <p:cNvSpPr>
            <a:spLocks noGrp="1"/>
          </p:cNvSpPr>
          <p:nvPr>
            <p:ph type="title"/>
          </p:nvPr>
        </p:nvSpPr>
        <p:spPr/>
        <p:txBody>
          <a:bodyPr/>
          <a:lstStyle/>
          <a:p>
            <a:r>
              <a:rPr lang="en-US" dirty="0"/>
              <a:t>CERTIFY!</a:t>
            </a:r>
          </a:p>
        </p:txBody>
      </p:sp>
      <p:pic>
        <p:nvPicPr>
          <p:cNvPr id="10244" name="Picture 4" descr="C:\Users\kbaxende\AppData\Local\Temp\SNAGHTML25c73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989328"/>
            <a:ext cx="4343286" cy="35361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431800" y="3425067"/>
            <a:ext cx="3733800" cy="2503044"/>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dirty="0"/>
              <a:t>All data needs to be loaded into Level 0 no later than noon on the THURSDAY prior to the VR due date shown on the PD Dashboard page</a:t>
            </a:r>
            <a:endParaRPr lang="en-US" baseline="30000" dirty="0">
              <a:solidFill>
                <a:srgbClr val="7030A0"/>
              </a:solidFill>
            </a:endParaRPr>
          </a:p>
        </p:txBody>
      </p:sp>
      <p:sp>
        <p:nvSpPr>
          <p:cNvPr id="5" name="Slide Number Placeholder 4"/>
          <p:cNvSpPr>
            <a:spLocks noGrp="1"/>
          </p:cNvSpPr>
          <p:nvPr>
            <p:ph type="sldNum" sz="quarter" idx="12"/>
          </p:nvPr>
        </p:nvSpPr>
        <p:spPr/>
        <p:txBody>
          <a:bodyPr/>
          <a:lstStyle/>
          <a:p>
            <a:fld id="{60EF30D3-9EED-41E7-9808-81445BA97ADA}" type="slidenum">
              <a:rPr lang="en-US" smtClean="0"/>
              <a:t>47</a:t>
            </a:fld>
            <a:endParaRPr lang="en-US"/>
          </a:p>
        </p:txBody>
      </p:sp>
    </p:spTree>
    <p:extLst>
      <p:ext uri="{BB962C8B-B14F-4D97-AF65-F5344CB8AC3E}">
        <p14:creationId xmlns:p14="http://schemas.microsoft.com/office/powerpoint/2010/main" val="3743391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981200"/>
            <a:ext cx="8534399" cy="3809999"/>
          </a:xfrm>
        </p:spPr>
        <p:txBody>
          <a:bodyPr>
            <a:normAutofit/>
          </a:bodyPr>
          <a:lstStyle/>
          <a:p>
            <a:r>
              <a:rPr lang="en-US" dirty="0"/>
              <a:t>Create data team if you don’t already have one!</a:t>
            </a:r>
          </a:p>
          <a:p>
            <a:r>
              <a:rPr lang="en-US" dirty="0"/>
              <a:t>Create a timeline to start checking your Snapshot Data.  Use due dates to plan data meetings.</a:t>
            </a:r>
          </a:p>
          <a:p>
            <a:r>
              <a:rPr lang="en-US" dirty="0"/>
              <a:t>Communicate early which PS students are not getting ESY – they need a ‘summer enrollment’ to prevent TOD import errors when Level 0 reopens in September.</a:t>
            </a:r>
          </a:p>
          <a:p>
            <a:r>
              <a:rPr lang="en-US" dirty="0"/>
              <a:t>Notified when a student exits the district? If you have access to Frontline, check if they are classified.  Put them on your (October Snapshot) radar.</a:t>
            </a:r>
          </a:p>
          <a:p>
            <a:endParaRPr lang="en-US" dirty="0"/>
          </a:p>
        </p:txBody>
      </p:sp>
      <p:sp>
        <p:nvSpPr>
          <p:cNvPr id="3" name="Title 2"/>
          <p:cNvSpPr>
            <a:spLocks noGrp="1"/>
          </p:cNvSpPr>
          <p:nvPr>
            <p:ph type="title"/>
          </p:nvPr>
        </p:nvSpPr>
        <p:spPr/>
        <p:txBody>
          <a:bodyPr>
            <a:normAutofit/>
          </a:bodyPr>
          <a:lstStyle/>
          <a:p>
            <a:r>
              <a:rPr lang="en-US" dirty="0"/>
              <a:t>WRAP UP: Tips</a:t>
            </a:r>
          </a:p>
        </p:txBody>
      </p:sp>
      <p:sp>
        <p:nvSpPr>
          <p:cNvPr id="5" name="Slide Number Placeholder 4"/>
          <p:cNvSpPr>
            <a:spLocks noGrp="1"/>
          </p:cNvSpPr>
          <p:nvPr>
            <p:ph type="sldNum" sz="quarter" idx="12"/>
          </p:nvPr>
        </p:nvSpPr>
        <p:spPr/>
        <p:txBody>
          <a:bodyPr/>
          <a:lstStyle/>
          <a:p>
            <a:fld id="{60EF30D3-9EED-41E7-9808-81445BA97ADA}" type="slidenum">
              <a:rPr lang="en-US" smtClean="0"/>
              <a:t>48</a:t>
            </a:fld>
            <a:endParaRPr lang="en-US"/>
          </a:p>
        </p:txBody>
      </p:sp>
    </p:spTree>
    <p:extLst>
      <p:ext uri="{BB962C8B-B14F-4D97-AF65-F5344CB8AC3E}">
        <p14:creationId xmlns:p14="http://schemas.microsoft.com/office/powerpoint/2010/main" val="1287606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 Links</a:t>
            </a:r>
          </a:p>
        </p:txBody>
      </p:sp>
      <p:sp>
        <p:nvSpPr>
          <p:cNvPr id="4" name="TextBox 3"/>
          <p:cNvSpPr txBox="1"/>
          <p:nvPr/>
        </p:nvSpPr>
        <p:spPr>
          <a:xfrm>
            <a:off x="357908" y="2057400"/>
            <a:ext cx="8633692" cy="3908762"/>
          </a:xfrm>
          <a:prstGeom prst="rect">
            <a:avLst/>
          </a:prstGeom>
          <a:solidFill>
            <a:schemeClr val="bg1">
              <a:alpha val="55000"/>
            </a:schemeClr>
          </a:solidFill>
        </p:spPr>
        <p:txBody>
          <a:bodyPr wrap="square" rtlCol="0">
            <a:spAutoFit/>
          </a:bodyPr>
          <a:lstStyle/>
          <a:p>
            <a:r>
              <a:rPr lang="en-US" dirty="0">
                <a:hlinkClick r:id="rId3"/>
              </a:rPr>
              <a:t>PD Reporting Site (to access reports and to certify data)</a:t>
            </a:r>
            <a:endParaRPr lang="en-US" dirty="0"/>
          </a:p>
          <a:p>
            <a:endParaRPr lang="en-US" dirty="0"/>
          </a:p>
          <a:p>
            <a:r>
              <a:rPr lang="en-US" dirty="0"/>
              <a:t>VR descriptions and Instructions, including required data elements:</a:t>
            </a:r>
          </a:p>
          <a:p>
            <a:r>
              <a:rPr lang="en-US" dirty="0">
                <a:hlinkClick r:id="rId4"/>
              </a:rPr>
              <a:t>http://www.p12.nysed.gov/sedcar/forms/instructions/instructions1617.html</a:t>
            </a:r>
            <a:endParaRPr lang="en-US" dirty="0"/>
          </a:p>
          <a:p>
            <a:endParaRPr lang="en-US" dirty="0"/>
          </a:p>
          <a:p>
            <a:r>
              <a:rPr lang="en-US" dirty="0"/>
              <a:t>Special Education reporting requirements and data submission schedules (SEDCAR site): </a:t>
            </a:r>
          </a:p>
          <a:p>
            <a:r>
              <a:rPr lang="en-US" dirty="0">
                <a:hlinkClick r:id="rId5"/>
              </a:rPr>
              <a:t>http://www.p12.nysed.gov/sedcar/data.htm</a:t>
            </a:r>
            <a:endParaRPr lang="en-US" dirty="0"/>
          </a:p>
          <a:p>
            <a:endParaRPr lang="en-US" dirty="0"/>
          </a:p>
          <a:p>
            <a:r>
              <a:rPr lang="en-US" dirty="0"/>
              <a:t> Special Education Codes and Descriptions (Primary Service Codes, LRE Codes):</a:t>
            </a:r>
          </a:p>
          <a:p>
            <a:r>
              <a:rPr lang="en-US" dirty="0">
                <a:hlinkClick r:id="rId6"/>
              </a:rPr>
              <a:t>http://www.p12.nysed.gov/sedcar/sirs/sirs_toc.html</a:t>
            </a:r>
            <a:endParaRPr lang="en-US" dirty="0"/>
          </a:p>
          <a:p>
            <a:endParaRPr lang="en-US" sz="1600" dirty="0"/>
          </a:p>
          <a:p>
            <a:pPr algn="ctr"/>
            <a:r>
              <a:rPr lang="en-US" u="sng" dirty="0">
                <a:solidFill>
                  <a:srgbClr val="008000"/>
                </a:solidFill>
              </a:rPr>
              <a:t>QUESTIONS?!!  CONTACT US!!</a:t>
            </a:r>
            <a:br>
              <a:rPr lang="en-US" u="sng" dirty="0">
                <a:solidFill>
                  <a:srgbClr val="008000"/>
                </a:solidFill>
              </a:rPr>
            </a:br>
            <a:r>
              <a:rPr lang="en-US" sz="1600" dirty="0"/>
              <a:t>PDHelp@bocesmaars.org</a:t>
            </a:r>
          </a:p>
        </p:txBody>
      </p:sp>
      <p:pic>
        <p:nvPicPr>
          <p:cNvPr id="17412" name="Picture 4" descr="Image result for THANK YOU CLIPAR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27153">
            <a:off x="6790745" y="5157046"/>
            <a:ext cx="1770101" cy="125087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EF30D3-9EED-41E7-9808-81445BA97ADA}" type="slidenum">
              <a:rPr lang="en-US" smtClean="0"/>
              <a:t>49</a:t>
            </a:fld>
            <a:endParaRPr lang="en-US"/>
          </a:p>
        </p:txBody>
      </p:sp>
    </p:spTree>
    <p:extLst>
      <p:ext uri="{BB962C8B-B14F-4D97-AF65-F5344CB8AC3E}">
        <p14:creationId xmlns:p14="http://schemas.microsoft.com/office/powerpoint/2010/main" val="45379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133599"/>
            <a:ext cx="8534400" cy="4521669"/>
          </a:xfrm>
        </p:spPr>
        <p:txBody>
          <a:bodyPr>
            <a:normAutofit lnSpcReduction="10000"/>
          </a:bodyPr>
          <a:lstStyle/>
          <a:p>
            <a:r>
              <a:rPr lang="en-US" b="1" dirty="0"/>
              <a:t>Enrollment codes</a:t>
            </a:r>
            <a:r>
              <a:rPr lang="en-US" dirty="0"/>
              <a:t> include:</a:t>
            </a:r>
          </a:p>
          <a:p>
            <a:pPr lvl="1">
              <a:lnSpc>
                <a:spcPct val="110000"/>
              </a:lnSpc>
            </a:pPr>
            <a:r>
              <a:rPr lang="en-US" dirty="0"/>
              <a:t>Building of Enrollment   </a:t>
            </a:r>
            <a:r>
              <a:rPr lang="en-US" sz="1400" dirty="0"/>
              <a:t>(location where student is attending)</a:t>
            </a:r>
            <a:endParaRPr lang="en-US" sz="1800" dirty="0"/>
          </a:p>
          <a:p>
            <a:pPr lvl="1">
              <a:lnSpc>
                <a:spcPct val="110000"/>
              </a:lnSpc>
            </a:pPr>
            <a:r>
              <a:rPr lang="en-US" dirty="0"/>
              <a:t>Enrollment Types:</a:t>
            </a:r>
          </a:p>
          <a:p>
            <a:pPr lvl="2">
              <a:lnSpc>
                <a:spcPct val="110000"/>
              </a:lnSpc>
            </a:pPr>
            <a:r>
              <a:rPr lang="en-US" sz="2400" dirty="0"/>
              <a:t>PS: 0011, 5905</a:t>
            </a:r>
          </a:p>
          <a:p>
            <a:pPr lvl="2">
              <a:lnSpc>
                <a:spcPct val="110000"/>
              </a:lnSpc>
            </a:pPr>
            <a:r>
              <a:rPr lang="en-US" sz="2400" dirty="0"/>
              <a:t>SA: 0011, 0022, 5905, 5544, 5644, 7000, 7011</a:t>
            </a:r>
            <a:br>
              <a:rPr lang="en-US" sz="2400" dirty="0"/>
            </a:br>
            <a:endParaRPr lang="en-US" sz="2400" dirty="0"/>
          </a:p>
          <a:p>
            <a:r>
              <a:rPr lang="en-US" b="1" dirty="0"/>
              <a:t>Demographics</a:t>
            </a:r>
            <a:r>
              <a:rPr lang="en-US" dirty="0"/>
              <a:t> include:</a:t>
            </a:r>
          </a:p>
          <a:p>
            <a:pPr lvl="1"/>
            <a:r>
              <a:rPr lang="en-US" dirty="0"/>
              <a:t>DOB, Gender, Ethnicity</a:t>
            </a:r>
            <a:br>
              <a:rPr lang="en-US" dirty="0"/>
            </a:br>
            <a:endParaRPr lang="en-US" dirty="0"/>
          </a:p>
          <a:p>
            <a:r>
              <a:rPr lang="en-US" b="1" dirty="0"/>
              <a:t>Program Facts </a:t>
            </a:r>
            <a:r>
              <a:rPr lang="en-US" dirty="0"/>
              <a:t>– ELL is included in the PD reports</a:t>
            </a:r>
          </a:p>
          <a:p>
            <a:pPr lvl="1"/>
            <a:r>
              <a:rPr lang="en-US" dirty="0"/>
              <a:t>0231 ELL Eligibility </a:t>
            </a:r>
            <a:r>
              <a:rPr lang="en-US" sz="1800" dirty="0"/>
              <a:t>(formerly known as LEP)</a:t>
            </a:r>
            <a:endParaRPr lang="en-US" dirty="0"/>
          </a:p>
        </p:txBody>
      </p:sp>
      <p:sp>
        <p:nvSpPr>
          <p:cNvPr id="3" name="Title 2"/>
          <p:cNvSpPr>
            <a:spLocks noGrp="1"/>
          </p:cNvSpPr>
          <p:nvPr>
            <p:ph type="title"/>
          </p:nvPr>
        </p:nvSpPr>
        <p:spPr/>
        <p:txBody>
          <a:bodyPr>
            <a:normAutofit fontScale="90000"/>
          </a:bodyPr>
          <a:lstStyle/>
          <a:p>
            <a:r>
              <a:rPr lang="en-US" dirty="0"/>
              <a:t>Required Student Data</a:t>
            </a:r>
            <a:br>
              <a:rPr lang="en-US" dirty="0"/>
            </a:br>
            <a:r>
              <a:rPr lang="en-US" i="1" dirty="0"/>
              <a:t>Source:  SMS</a:t>
            </a:r>
          </a:p>
        </p:txBody>
      </p:sp>
      <p:grpSp>
        <p:nvGrpSpPr>
          <p:cNvPr id="7" name="Group 6"/>
          <p:cNvGrpSpPr/>
          <p:nvPr/>
        </p:nvGrpSpPr>
        <p:grpSpPr>
          <a:xfrm>
            <a:off x="8686800" y="6324600"/>
            <a:ext cx="337862" cy="422479"/>
            <a:chOff x="3929338" y="-1336879"/>
            <a:chExt cx="337862" cy="422479"/>
          </a:xfrm>
        </p:grpSpPr>
        <p:sp>
          <p:nvSpPr>
            <p:cNvPr id="8" name="10-Point Star 7"/>
            <p:cNvSpPr/>
            <p:nvPr/>
          </p:nvSpPr>
          <p:spPr>
            <a:xfrm>
              <a:off x="3929338" y="-1295400"/>
              <a:ext cx="337862" cy="381000"/>
            </a:xfrm>
            <a:prstGeom prst="star10">
              <a:avLst/>
            </a:prstGeom>
            <a:gradFill flip="none" rotWithShape="1">
              <a:gsLst>
                <a:gs pos="0">
                  <a:srgbClr val="008000"/>
                </a:gs>
                <a:gs pos="100000">
                  <a:srgbClr val="FFFFFF"/>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sz="2400" dirty="0">
                <a:solidFill>
                  <a:schemeClr val="tx1"/>
                </a:solidFill>
              </a:endParaRPr>
            </a:p>
          </p:txBody>
        </p:sp>
        <p:sp>
          <p:nvSpPr>
            <p:cNvPr id="9" name="TextBox 8"/>
            <p:cNvSpPr txBox="1"/>
            <p:nvPr/>
          </p:nvSpPr>
          <p:spPr>
            <a:xfrm>
              <a:off x="3950970" y="-1336879"/>
              <a:ext cx="251460" cy="400110"/>
            </a:xfrm>
            <a:prstGeom prst="rect">
              <a:avLst/>
            </a:prstGeom>
            <a:noFill/>
          </p:spPr>
          <p:txBody>
            <a:bodyPr wrap="square" rtlCol="0">
              <a:spAutoFit/>
            </a:bodyPr>
            <a:lstStyle/>
            <a:p>
              <a:r>
                <a:rPr lang="en-US" sz="2000" dirty="0"/>
                <a:t>3</a:t>
              </a:r>
            </a:p>
          </p:txBody>
        </p:sp>
      </p:grpSp>
      <p:pic>
        <p:nvPicPr>
          <p:cNvPr id="1029" name="Picture 5" descr="C:\Users\kbaxende\AppData\Local\Temp\SNAGHTML34b0a58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0422" y="2947800"/>
            <a:ext cx="3190875" cy="100965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EF30D3-9EED-41E7-9808-81445BA97ADA}" type="slidenum">
              <a:rPr lang="en-US" smtClean="0"/>
              <a:t>5</a:t>
            </a:fld>
            <a:endParaRPr lang="en-US"/>
          </a:p>
        </p:txBody>
      </p:sp>
    </p:spTree>
    <p:extLst>
      <p:ext uri="{BB962C8B-B14F-4D97-AF65-F5344CB8AC3E}">
        <p14:creationId xmlns:p14="http://schemas.microsoft.com/office/powerpoint/2010/main" val="3195803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458199" cy="4210110"/>
          </a:xfrm>
        </p:spPr>
        <p:txBody>
          <a:bodyPr>
            <a:normAutofit fontScale="92500" lnSpcReduction="20000"/>
          </a:bodyPr>
          <a:lstStyle/>
          <a:p>
            <a:r>
              <a:rPr lang="en-US" sz="3000" b="1" dirty="0">
                <a:solidFill>
                  <a:schemeClr val="accent2">
                    <a:lumMod val="75000"/>
                  </a:schemeClr>
                </a:solidFill>
              </a:rPr>
              <a:t>October Snapshot Extract</a:t>
            </a:r>
          </a:p>
          <a:p>
            <a:pPr marL="301943" lvl="1" indent="0">
              <a:buNone/>
            </a:pPr>
            <a:r>
              <a:rPr lang="en-US" dirty="0">
                <a:solidFill>
                  <a:srgbClr val="008000"/>
                </a:solidFill>
              </a:rPr>
              <a:t>REPORTS:  </a:t>
            </a:r>
            <a:r>
              <a:rPr lang="en-US" dirty="0"/>
              <a:t>Classified students aged 3 </a:t>
            </a:r>
            <a:r>
              <a:rPr lang="mr-IN" dirty="0"/>
              <a:t>–</a:t>
            </a:r>
            <a:r>
              <a:rPr lang="en-US" dirty="0"/>
              <a:t> 21 </a:t>
            </a:r>
            <a:r>
              <a:rPr lang="en-US" dirty="0" err="1"/>
              <a:t>yo</a:t>
            </a:r>
            <a:r>
              <a:rPr lang="en-US" dirty="0"/>
              <a:t> on BEDS day, with a program or related service spanning BEDS day</a:t>
            </a:r>
            <a:br>
              <a:rPr lang="en-US" dirty="0"/>
            </a:br>
            <a:endParaRPr lang="en-US" dirty="0"/>
          </a:p>
          <a:p>
            <a:r>
              <a:rPr lang="en-US" sz="2000" b="1" dirty="0">
                <a:solidFill>
                  <a:srgbClr val="000090"/>
                </a:solidFill>
              </a:rPr>
              <a:t>October Snapshot </a:t>
            </a:r>
            <a:r>
              <a:rPr lang="en-US" sz="2000" dirty="0">
                <a:solidFill>
                  <a:srgbClr val="000090"/>
                </a:solidFill>
              </a:rPr>
              <a:t>extract includes these data elements:</a:t>
            </a:r>
          </a:p>
          <a:p>
            <a:pPr lvl="1"/>
            <a:r>
              <a:rPr lang="en-US" sz="2000" b="1" dirty="0"/>
              <a:t>CPSE:  PS (3-4 </a:t>
            </a:r>
            <a:r>
              <a:rPr lang="en-US" sz="2000" b="1" dirty="0" err="1"/>
              <a:t>yrs</a:t>
            </a:r>
            <a:r>
              <a:rPr lang="en-US" sz="2000" b="1" dirty="0"/>
              <a:t>):</a:t>
            </a:r>
          </a:p>
          <a:p>
            <a:pPr lvl="2"/>
            <a:r>
              <a:rPr lang="en-US" sz="1800" dirty="0"/>
              <a:t>Primary Service Code	</a:t>
            </a:r>
            <a:r>
              <a:rPr lang="en-US" sz="1500" dirty="0"/>
              <a:t>(SVC01 - SVC12 codes)</a:t>
            </a:r>
          </a:p>
          <a:p>
            <a:pPr lvl="2"/>
            <a:r>
              <a:rPr lang="en-US" sz="1800" dirty="0"/>
              <a:t>Primary Service Provider	</a:t>
            </a:r>
            <a:r>
              <a:rPr lang="en-US" sz="1500" dirty="0"/>
              <a:t>(Location BEDS code)</a:t>
            </a:r>
            <a:endParaRPr lang="en-US" sz="1800" dirty="0"/>
          </a:p>
          <a:p>
            <a:pPr lvl="2"/>
            <a:r>
              <a:rPr lang="en-US" sz="1800" dirty="0"/>
              <a:t>Pre School LRE Setting	</a:t>
            </a:r>
            <a:r>
              <a:rPr lang="en-US" sz="1500" dirty="0"/>
              <a:t>(PS04 - PS12 codes)</a:t>
            </a:r>
          </a:p>
          <a:p>
            <a:pPr marL="627063" lvl="2" indent="0">
              <a:buNone/>
            </a:pPr>
            <a:r>
              <a:rPr lang="en-US" sz="1800" dirty="0"/>
              <a:t>		</a:t>
            </a:r>
          </a:p>
          <a:p>
            <a:pPr lvl="1"/>
            <a:r>
              <a:rPr lang="en-US" sz="2000" b="1" dirty="0"/>
              <a:t>CSE:  ESA (4-5 </a:t>
            </a:r>
            <a:r>
              <a:rPr lang="en-US" sz="2000" b="1" dirty="0" err="1"/>
              <a:t>yrs</a:t>
            </a:r>
            <a:r>
              <a:rPr lang="en-US" sz="2000" b="1" dirty="0"/>
              <a:t> not attending K, or 4 who is attending K) &amp; SA (6-21 </a:t>
            </a:r>
            <a:r>
              <a:rPr lang="en-US" sz="2000" b="1" dirty="0" err="1"/>
              <a:t>yrs</a:t>
            </a:r>
            <a:r>
              <a:rPr lang="en-US" sz="2000" b="1" dirty="0"/>
              <a:t>)</a:t>
            </a:r>
            <a:r>
              <a:rPr lang="en-US" sz="2000" dirty="0"/>
              <a:t>:</a:t>
            </a:r>
          </a:p>
          <a:p>
            <a:pPr lvl="2"/>
            <a:r>
              <a:rPr lang="en-US" sz="1800" dirty="0"/>
              <a:t>Early School Age (ESA) LRE Setting	</a:t>
            </a:r>
            <a:r>
              <a:rPr lang="en-US" sz="1500" dirty="0"/>
              <a:t>(ESA01 - ESA12 codes)</a:t>
            </a:r>
            <a:endParaRPr lang="en-US" sz="1800" dirty="0"/>
          </a:p>
          <a:p>
            <a:pPr lvl="2"/>
            <a:r>
              <a:rPr lang="en-US" sz="1800" dirty="0"/>
              <a:t>School Age (SA) LRE Setting 		</a:t>
            </a:r>
            <a:r>
              <a:rPr lang="en-US" sz="1500" dirty="0"/>
              <a:t>(SA01 - SA10 Codes)</a:t>
            </a:r>
          </a:p>
          <a:p>
            <a:pPr lvl="2"/>
            <a:r>
              <a:rPr lang="en-US" sz="1800" dirty="0"/>
              <a:t>Primary Placement Type		</a:t>
            </a:r>
            <a:r>
              <a:rPr lang="en-US" sz="1500" dirty="0"/>
              <a:t>(PLC01 - PLC03 Codes)</a:t>
            </a:r>
          </a:p>
        </p:txBody>
      </p:sp>
      <p:sp>
        <p:nvSpPr>
          <p:cNvPr id="3" name="Title 2"/>
          <p:cNvSpPr>
            <a:spLocks noGrp="1"/>
          </p:cNvSpPr>
          <p:nvPr>
            <p:ph type="title"/>
          </p:nvPr>
        </p:nvSpPr>
        <p:spPr/>
        <p:txBody>
          <a:bodyPr>
            <a:normAutofit fontScale="90000"/>
          </a:bodyPr>
          <a:lstStyle/>
          <a:p>
            <a:r>
              <a:rPr lang="en-US" dirty="0"/>
              <a:t>Required Special Education Data</a:t>
            </a:r>
            <a:br>
              <a:rPr lang="en-US" dirty="0"/>
            </a:br>
            <a:r>
              <a:rPr lang="en-US" dirty="0"/>
              <a:t>Source:  Frontline IEP</a:t>
            </a:r>
          </a:p>
        </p:txBody>
      </p:sp>
      <p:sp>
        <p:nvSpPr>
          <p:cNvPr id="6" name="Left Bracket 5"/>
          <p:cNvSpPr/>
          <p:nvPr/>
        </p:nvSpPr>
        <p:spPr>
          <a:xfrm>
            <a:off x="990600" y="5334000"/>
            <a:ext cx="152400" cy="304800"/>
          </a:xfrm>
          <a:prstGeom prst="leftBracket">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60EF30D3-9EED-41E7-9808-81445BA97ADA}" type="slidenum">
              <a:rPr lang="en-US" smtClean="0"/>
              <a:t>6</a:t>
            </a:fld>
            <a:endParaRPr lang="en-US"/>
          </a:p>
        </p:txBody>
      </p:sp>
    </p:spTree>
    <p:extLst>
      <p:ext uri="{BB962C8B-B14F-4D97-AF65-F5344CB8AC3E}">
        <p14:creationId xmlns:p14="http://schemas.microsoft.com/office/powerpoint/2010/main" val="301760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458199" cy="3886200"/>
          </a:xfrm>
        </p:spPr>
        <p:txBody>
          <a:bodyPr>
            <a:normAutofit/>
          </a:bodyPr>
          <a:lstStyle/>
          <a:p>
            <a:r>
              <a:rPr lang="en-US" sz="2800" b="1" dirty="0">
                <a:solidFill>
                  <a:srgbClr val="000090"/>
                </a:solidFill>
              </a:rPr>
              <a:t>Program Fact:  Type of Disability extract</a:t>
            </a:r>
            <a:br>
              <a:rPr lang="en-US" sz="2800" b="1" dirty="0">
                <a:solidFill>
                  <a:srgbClr val="000090"/>
                </a:solidFill>
              </a:rPr>
            </a:br>
            <a:r>
              <a:rPr lang="en-US" sz="2800" dirty="0">
                <a:solidFill>
                  <a:srgbClr val="000090"/>
                </a:solidFill>
              </a:rPr>
              <a:t>Codes include:</a:t>
            </a:r>
          </a:p>
          <a:p>
            <a:pPr lvl="1"/>
            <a:r>
              <a:rPr lang="en-US" sz="2800" dirty="0"/>
              <a:t>Preschool Age (PS): 5786</a:t>
            </a:r>
          </a:p>
          <a:p>
            <a:pPr lvl="1"/>
            <a:r>
              <a:rPr lang="en-US" sz="2800" dirty="0"/>
              <a:t>School Age (SA): 0352, 0363, 0385, 0396, 0407, 0418, 0429, 0440, 0451, 0462, 0473, 0484, 0495</a:t>
            </a:r>
          </a:p>
        </p:txBody>
      </p:sp>
      <p:sp>
        <p:nvSpPr>
          <p:cNvPr id="3" name="Title 2"/>
          <p:cNvSpPr>
            <a:spLocks noGrp="1"/>
          </p:cNvSpPr>
          <p:nvPr>
            <p:ph type="title"/>
          </p:nvPr>
        </p:nvSpPr>
        <p:spPr/>
        <p:txBody>
          <a:bodyPr>
            <a:normAutofit fontScale="90000"/>
          </a:bodyPr>
          <a:lstStyle/>
          <a:p>
            <a:r>
              <a:rPr lang="en-US" dirty="0"/>
              <a:t>Required Special Education Data</a:t>
            </a:r>
            <a:br>
              <a:rPr lang="en-US" dirty="0"/>
            </a:br>
            <a:r>
              <a:rPr lang="en-US" i="1" dirty="0"/>
              <a:t>Source:  Frontline IEP</a:t>
            </a:r>
          </a:p>
        </p:txBody>
      </p:sp>
      <p:sp>
        <p:nvSpPr>
          <p:cNvPr id="5" name="Slide Number Placeholder 4"/>
          <p:cNvSpPr>
            <a:spLocks noGrp="1"/>
          </p:cNvSpPr>
          <p:nvPr>
            <p:ph type="sldNum" sz="quarter" idx="12"/>
          </p:nvPr>
        </p:nvSpPr>
        <p:spPr/>
        <p:txBody>
          <a:bodyPr/>
          <a:lstStyle/>
          <a:p>
            <a:fld id="{60EF30D3-9EED-41E7-9808-81445BA97ADA}" type="slidenum">
              <a:rPr lang="en-US" smtClean="0"/>
              <a:t>7</a:t>
            </a:fld>
            <a:endParaRPr lang="en-US"/>
          </a:p>
        </p:txBody>
      </p:sp>
    </p:spTree>
    <p:extLst>
      <p:ext uri="{BB962C8B-B14F-4D97-AF65-F5344CB8AC3E}">
        <p14:creationId xmlns:p14="http://schemas.microsoft.com/office/powerpoint/2010/main" val="1483086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Data Uploaded to DW</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244" y="1524000"/>
            <a:ext cx="7275513" cy="4953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Image result for chat emoj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810000"/>
            <a:ext cx="1856015" cy="185601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EF30D3-9EED-41E7-9808-81445BA97ADA}" type="slidenum">
              <a:rPr lang="en-US" smtClean="0"/>
              <a:t>8</a:t>
            </a:fld>
            <a:endParaRPr lang="en-US"/>
          </a:p>
        </p:txBody>
      </p:sp>
    </p:spTree>
    <p:extLst>
      <p:ext uri="{BB962C8B-B14F-4D97-AF65-F5344CB8AC3E}">
        <p14:creationId xmlns:p14="http://schemas.microsoft.com/office/powerpoint/2010/main" val="117870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PD Data System</a:t>
            </a:r>
            <a:br>
              <a:rPr lang="en-US" dirty="0"/>
            </a:br>
            <a:r>
              <a:rPr lang="en-US" dirty="0"/>
              <a:t>Where it all ends up!</a:t>
            </a:r>
          </a:p>
        </p:txBody>
      </p:sp>
      <p:grpSp>
        <p:nvGrpSpPr>
          <p:cNvPr id="13" name="Group 12"/>
          <p:cNvGrpSpPr/>
          <p:nvPr/>
        </p:nvGrpSpPr>
        <p:grpSpPr>
          <a:xfrm>
            <a:off x="3929338" y="-1336879"/>
            <a:ext cx="337862" cy="422479"/>
            <a:chOff x="3929338" y="-1336879"/>
            <a:chExt cx="337862" cy="422479"/>
          </a:xfrm>
        </p:grpSpPr>
        <p:sp>
          <p:nvSpPr>
            <p:cNvPr id="11" name="10-Point Star 10"/>
            <p:cNvSpPr/>
            <p:nvPr/>
          </p:nvSpPr>
          <p:spPr>
            <a:xfrm>
              <a:off x="3929338" y="-1295400"/>
              <a:ext cx="337862" cy="381000"/>
            </a:xfrm>
            <a:prstGeom prst="star10">
              <a:avLst/>
            </a:prstGeom>
            <a:gradFill flip="none" rotWithShape="1">
              <a:gsLst>
                <a:gs pos="0">
                  <a:srgbClr val="008000"/>
                </a:gs>
                <a:gs pos="100000">
                  <a:srgbClr val="FFFFFF"/>
                </a:gs>
              </a:gsLst>
              <a:path path="circle">
                <a:fillToRect l="50000" t="50000" r="50000" b="50000"/>
              </a:path>
              <a:tileRect/>
            </a:gra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endParaRPr lang="en-US" sz="2400" dirty="0">
                <a:solidFill>
                  <a:schemeClr val="tx1"/>
                </a:solidFill>
              </a:endParaRPr>
            </a:p>
          </p:txBody>
        </p:sp>
        <p:sp>
          <p:nvSpPr>
            <p:cNvPr id="12" name="TextBox 11"/>
            <p:cNvSpPr txBox="1"/>
            <p:nvPr/>
          </p:nvSpPr>
          <p:spPr>
            <a:xfrm>
              <a:off x="3950970" y="-1336879"/>
              <a:ext cx="251460" cy="330669"/>
            </a:xfrm>
            <a:prstGeom prst="rect">
              <a:avLst/>
            </a:prstGeom>
            <a:noFill/>
          </p:spPr>
          <p:txBody>
            <a:bodyPr wrap="square" rtlCol="0">
              <a:spAutoFit/>
            </a:bodyPr>
            <a:lstStyle/>
            <a:p>
              <a:r>
                <a:rPr lang="en-US" sz="2000" dirty="0"/>
                <a:t>1</a:t>
              </a:r>
            </a:p>
          </p:txBody>
        </p:sp>
      </p:grpSp>
      <p:pic>
        <p:nvPicPr>
          <p:cNvPr id="1026" name="Picture 2" descr="C:\Users\kbaxende\AppData\Local\Temp\SNAGHTML31053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374" y="1734489"/>
            <a:ext cx="6090062" cy="50153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baxende\AppData\Local\Temp\SNAGHTMLdef1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031" y="3018251"/>
            <a:ext cx="5981700" cy="2447819"/>
          </a:xfrm>
          <a:prstGeom prst="rect">
            <a:avLst/>
          </a:prstGeom>
          <a:noFill/>
          <a:effectLst>
            <a:outerShdw blurRad="50800" dist="5842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EF30D3-9EED-41E7-9808-81445BA97ADA}" type="slidenum">
              <a:rPr lang="en-US" smtClean="0"/>
              <a:t>9</a:t>
            </a:fld>
            <a:endParaRPr lang="en-US"/>
          </a:p>
        </p:txBody>
      </p:sp>
    </p:spTree>
    <p:extLst>
      <p:ext uri="{BB962C8B-B14F-4D97-AF65-F5344CB8AC3E}">
        <p14:creationId xmlns:p14="http://schemas.microsoft.com/office/powerpoint/2010/main" val="791628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09D45637D5754FB63A0FC14EFECDA7" ma:contentTypeVersion="16" ma:contentTypeDescription="Create a new document." ma:contentTypeScope="" ma:versionID="606bd92751d3ac2dcbcac92e7aaeb2e0">
  <xsd:schema xmlns:xsd="http://www.w3.org/2001/XMLSchema" xmlns:xs="http://www.w3.org/2001/XMLSchema" xmlns:p="http://schemas.microsoft.com/office/2006/metadata/properties" xmlns:ns2="434c9cc5-d55f-4501-b8b7-275c2f614055" xmlns:ns3="5f759c62-dcf6-429a-b663-9f8d82bce609" targetNamespace="http://schemas.microsoft.com/office/2006/metadata/properties" ma:root="true" ma:fieldsID="c1cf2431567fac5e28bcd1bd3497a29b" ns2:_="" ns3:_="">
    <xsd:import namespace="434c9cc5-d55f-4501-b8b7-275c2f614055"/>
    <xsd:import namespace="5f759c62-dcf6-429a-b663-9f8d82bce6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Test"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4c9cc5-d55f-4501-b8b7-275c2f614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Test" ma:index="12" nillable="true" ma:displayName="Test" ma:default="0" ma:format="Dropdown" ma:internalName="Test">
      <xsd:simpleType>
        <xsd:restriction base="dms:Boolea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8ba11eb-aff0-48c8-ac77-79153a0b9df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f759c62-dcf6-429a-b663-9f8d82bce60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1c5db8bb-35ef-4c04-8bb7-b39f2d6d5637}" ma:internalName="TaxCatchAll" ma:showField="CatchAllData" ma:web="5f759c62-dcf6-429a-b663-9f8d82bce6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3FFF08-11A5-420B-A418-8EFC215986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4c9cc5-d55f-4501-b8b7-275c2f614055"/>
    <ds:schemaRef ds:uri="5f759c62-dcf6-429a-b663-9f8d82bce6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9DCEC02-DE93-4599-A837-FAEC4A446F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Waveform</Template>
  <TotalTime>8588</TotalTime>
  <Words>5856</Words>
  <Application>Microsoft Office PowerPoint</Application>
  <PresentationFormat>On-screen Show (4:3)</PresentationFormat>
  <Paragraphs>569</Paragraphs>
  <Slides>49</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Candara</vt:lpstr>
      <vt:lpstr>Symbol</vt:lpstr>
      <vt:lpstr>Waveform</vt:lpstr>
      <vt:lpstr>PD Reporting and the  October Snapshot</vt:lpstr>
      <vt:lpstr>October Snapshot / BEDS Day Snapshot 2017-2018</vt:lpstr>
      <vt:lpstr>DATA SYSTEMS OVERVIEW and Included Data Elements</vt:lpstr>
      <vt:lpstr>PowerPoint Presentation</vt:lpstr>
      <vt:lpstr>Required Student Data Source:  SMS</vt:lpstr>
      <vt:lpstr>Required Special Education Data Source:  Frontline IEP</vt:lpstr>
      <vt:lpstr>Required Special Education Data Source:  Frontline IEP</vt:lpstr>
      <vt:lpstr>Data Uploaded to DW</vt:lpstr>
      <vt:lpstr>PD Data System Where it all ends up!</vt:lpstr>
      <vt:lpstr>Sample Form: VR 1 Preschool Child Count by Race/Ethnicity</vt:lpstr>
      <vt:lpstr>Reports on PD Site How data is displayed</vt:lpstr>
      <vt:lpstr>WHO is doing WHAT in your District?</vt:lpstr>
      <vt:lpstr>Getting the Data to the PD is a PROCESS!</vt:lpstr>
      <vt:lpstr>Frontline IEP Reports</vt:lpstr>
      <vt:lpstr>SNAPSHOT EXTRACT:  A Quick View of the Exceptions</vt:lpstr>
      <vt:lpstr>SNAPSHOT EXTRACT:  A Quick View of the Exceptions</vt:lpstr>
      <vt:lpstr>Frontline IEP – Verification Reports</vt:lpstr>
      <vt:lpstr>EXCEPTION Report – Frontline IEP</vt:lpstr>
      <vt:lpstr>EXCLUSION Report – Frontline IEP</vt:lpstr>
      <vt:lpstr>INCLUSION Report – Frontline IEP</vt:lpstr>
      <vt:lpstr>PD Reports</vt:lpstr>
      <vt:lpstr>PD Site – Verification Reports Exclusions</vt:lpstr>
      <vt:lpstr>PD Site – Verification Reports Exclusions – Missing Data</vt:lpstr>
      <vt:lpstr>PD Site – Verification Reports Exclusions – Missing Data</vt:lpstr>
      <vt:lpstr>Included or Excluded?  How do I know? </vt:lpstr>
      <vt:lpstr>Which Students are Included in the October SS Extract?</vt:lpstr>
      <vt:lpstr>PowerPoint Presentation</vt:lpstr>
      <vt:lpstr>Tips for Checking your Data</vt:lpstr>
      <vt:lpstr>Know Your Student Population!</vt:lpstr>
      <vt:lpstr>Radar Area: Check for Drafts</vt:lpstr>
      <vt:lpstr>Radar Area: Drafts Finding Drafts of Recently Classified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Deep Dive!</vt:lpstr>
      <vt:lpstr>Tips to Compare the Data</vt:lpstr>
      <vt:lpstr>Tips to Compare the Data</vt:lpstr>
      <vt:lpstr>PowerPoint Presentation</vt:lpstr>
      <vt:lpstr>Focus on the Nitty Gritty</vt:lpstr>
      <vt:lpstr>Focus on the Nitty Gritty</vt:lpstr>
      <vt:lpstr>CERTIFY!</vt:lpstr>
      <vt:lpstr>WRAP UP: Tips</vt:lpstr>
      <vt:lpstr>Resources / Links</vt:lpstr>
    </vt:vector>
  </TitlesOfParts>
  <Company>Monroe 2-Orleans BOCES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Details of Reports</dc:title>
  <dc:creator>Kerri Baxendell</dc:creator>
  <cp:lastModifiedBy>Kerri Baxendell</cp:lastModifiedBy>
  <cp:revision>457</cp:revision>
  <cp:lastPrinted>2023-10-31T15:57:04Z</cp:lastPrinted>
  <dcterms:created xsi:type="dcterms:W3CDTF">2016-12-01T14:06:59Z</dcterms:created>
  <dcterms:modified xsi:type="dcterms:W3CDTF">2024-02-27T16:37:12Z</dcterms:modified>
</cp:coreProperties>
</file>